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65" r:id="rId3"/>
    <p:sldId id="266" r:id="rId4"/>
    <p:sldId id="260" r:id="rId5"/>
    <p:sldId id="268" r:id="rId6"/>
    <p:sldId id="272" r:id="rId7"/>
    <p:sldId id="294" r:id="rId8"/>
    <p:sldId id="274" r:id="rId9"/>
    <p:sldId id="276" r:id="rId10"/>
    <p:sldId id="267" r:id="rId11"/>
    <p:sldId id="277" r:id="rId12"/>
    <p:sldId id="279" r:id="rId13"/>
    <p:sldId id="282" r:id="rId14"/>
    <p:sldId id="283" r:id="rId15"/>
    <p:sldId id="295" r:id="rId16"/>
    <p:sldId id="290" r:id="rId17"/>
    <p:sldId id="293" r:id="rId1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C193"/>
    <a:srgbClr val="FF9933"/>
    <a:srgbClr val="DDA5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48" autoAdjust="0"/>
    <p:restoredTop sz="81425" autoAdjust="0"/>
  </p:normalViewPr>
  <p:slideViewPr>
    <p:cSldViewPr snapToGrid="0">
      <p:cViewPr varScale="1">
        <p:scale>
          <a:sx n="94" d="100"/>
          <a:sy n="94" d="100"/>
        </p:scale>
        <p:origin x="1392" y="78"/>
      </p:cViewPr>
      <p:guideLst>
        <p:guide orient="horz" pos="2137"/>
        <p:guide pos="381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74C39-FABE-46CB-905C-1D9A1750F56E}" type="datetimeFigureOut">
              <a:rPr lang="zh-TW" altLang="en-US" smtClean="0"/>
              <a:t>2020/11/23</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0A209-96A2-4F88-9FFA-711277C94A4B}" type="slidenum">
              <a:rPr lang="zh-TW" altLang="en-US" smtClean="0"/>
              <a:t>‹#›</a:t>
            </a:fld>
            <a:endParaRPr lang="zh-TW" altLang="en-US"/>
          </a:p>
        </p:txBody>
      </p:sp>
    </p:spTree>
    <p:extLst>
      <p:ext uri="{BB962C8B-B14F-4D97-AF65-F5344CB8AC3E}">
        <p14:creationId xmlns:p14="http://schemas.microsoft.com/office/powerpoint/2010/main" val="233624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fontAlgn="auto">
              <a:spcBef>
                <a:spcPts val="0"/>
              </a:spcBef>
              <a:spcAft>
                <a:spcPts val="0"/>
              </a:spcAft>
              <a:defRPr/>
            </a:pPr>
            <a:r>
              <a:rPr lang="en-US" altLang="zh-TW" sz="1200" dirty="0" smtClean="0"/>
              <a:t>In treatment of BNCT, boron-containing drugs is an important factor. Nowadays, there are two clinical trial used boron-containing agents for BNCT. The first one is BSH, it is an ionic product, and it is used to treat malignant glioblastoma. It a water-soluble drugs. However, the problem is, BSH is hard to penetrated the cell membrane due to it ionic charge characters. </a:t>
            </a:r>
          </a:p>
          <a:p>
            <a:pPr fontAlgn="auto">
              <a:spcBef>
                <a:spcPts val="0"/>
              </a:spcBef>
              <a:spcAft>
                <a:spcPts val="0"/>
              </a:spcAft>
              <a:defRPr/>
            </a:pPr>
            <a:endParaRPr lang="en-US" altLang="zh-TW" sz="1200" dirty="0" smtClean="0"/>
          </a:p>
          <a:p>
            <a:pPr fontAlgn="auto">
              <a:spcBef>
                <a:spcPts val="0"/>
              </a:spcBef>
              <a:spcAft>
                <a:spcPts val="0"/>
              </a:spcAft>
              <a:defRPr/>
            </a:pPr>
            <a:r>
              <a:rPr lang="en-US" altLang="zh-TW" sz="1200" dirty="0" smtClean="0"/>
              <a:t>The second one been the BPA, it is to used to treat malignant melanoma. However, it is not easy to soluble in water, therefore it need to complex with the fructose to use clinically. </a:t>
            </a:r>
          </a:p>
          <a:p>
            <a:pPr fontAlgn="auto">
              <a:spcBef>
                <a:spcPts val="0"/>
              </a:spcBef>
              <a:spcAft>
                <a:spcPts val="0"/>
              </a:spcAft>
              <a:defRPr/>
            </a:pPr>
            <a:r>
              <a:rPr lang="en-US" altLang="zh-TW" sz="1200" dirty="0" smtClean="0"/>
              <a:t>Both of them have some advantage and have some drawback. For example, BSH is a multiple boron-containing agent were it can deliver high concentration of boron to the patients. However it has difficulty to penetrated the cell membrane due to its charges. As the BPA, it is easy to penetrated the cell membrane , however it only carries one boron in the molecule. </a:t>
            </a:r>
          </a:p>
          <a:p>
            <a:pPr fontAlgn="auto">
              <a:spcBef>
                <a:spcPts val="0"/>
              </a:spcBef>
              <a:spcAft>
                <a:spcPts val="0"/>
              </a:spcAft>
              <a:defRPr/>
            </a:pPr>
            <a:r>
              <a:rPr lang="en-US" altLang="zh-TW" sz="1200" dirty="0" smtClean="0"/>
              <a:t>Therefore, we wondering if we can make the molecule just like BPA, but carry multiple boron elements that can easily penetrated the cell membrane.</a:t>
            </a:r>
          </a:p>
          <a:p>
            <a:pPr fontAlgn="auto">
              <a:spcBef>
                <a:spcPts val="0"/>
              </a:spcBef>
              <a:spcAft>
                <a:spcPts val="0"/>
              </a:spcAft>
              <a:defRPr/>
            </a:pPr>
            <a:endParaRPr lang="en-US" altLang="zh-TW" sz="1200" dirty="0" smtClean="0"/>
          </a:p>
          <a:p>
            <a:pPr fontAlgn="auto">
              <a:spcBef>
                <a:spcPts val="0"/>
              </a:spcBef>
              <a:spcAft>
                <a:spcPts val="0"/>
              </a:spcAft>
              <a:defRPr/>
            </a:pPr>
            <a:r>
              <a:rPr lang="en-US" altLang="zh-TW" sz="1200" dirty="0" smtClean="0"/>
              <a:t>(An ideal BNCT drugs except need the low toxicity, rapidly removed from the body's normal cells and blood, further must have high selectivity to tumor cell to reduce the damage from thermal neutron.</a:t>
            </a:r>
            <a:endParaRPr lang="zh-TW" altLang="zh-TW" sz="1200" dirty="0" smtClean="0"/>
          </a:p>
          <a:p>
            <a:pPr fontAlgn="auto">
              <a:spcBef>
                <a:spcPts val="0"/>
              </a:spcBef>
              <a:spcAft>
                <a:spcPts val="0"/>
              </a:spcAft>
              <a:defRPr/>
            </a:pPr>
            <a:r>
              <a:rPr lang="en-US" altLang="zh-TW" sz="1200" dirty="0" smtClean="0"/>
              <a:t>At present, FDA-approved available for clinical BNCT drugs only BSH and BPA.</a:t>
            </a:r>
            <a:endParaRPr lang="zh-TW" altLang="zh-TW" sz="1200" dirty="0" smtClean="0"/>
          </a:p>
          <a:p>
            <a:pPr fontAlgn="auto">
              <a:spcBef>
                <a:spcPts val="0"/>
              </a:spcBef>
              <a:spcAft>
                <a:spcPts val="0"/>
              </a:spcAft>
              <a:defRPr/>
            </a:pPr>
            <a:r>
              <a:rPr lang="en-US" altLang="zh-TW" sz="1200" dirty="0" smtClean="0"/>
              <a:t>BSH is the drug of malignant melanoma tumors. It’s a water-soluble drugs. And its can pass through the brain tumor patient’s Blood brain barrier(BBB), combined with tumor cells to achieve therapeutic purposes.</a:t>
            </a:r>
            <a:endParaRPr lang="zh-TW" altLang="zh-TW" sz="1200" dirty="0" smtClean="0"/>
          </a:p>
          <a:p>
            <a:pPr fontAlgn="auto">
              <a:spcBef>
                <a:spcPts val="0"/>
              </a:spcBef>
              <a:spcAft>
                <a:spcPts val="0"/>
              </a:spcAft>
              <a:defRPr/>
            </a:pPr>
            <a:r>
              <a:rPr lang="en-US" altLang="zh-TW" sz="1200" dirty="0" smtClean="0"/>
              <a:t>BPA is the drug of malignant melanoma. Its has the high solubility of fructose solution, can enhance tumor cell uptake ratio of boron. By the different absorbed of the subpopulation result BPA uneven distribution in tumor cell. And its can’t accumulate in the quiescent cell tumor cells. Makes treatment affected.</a:t>
            </a:r>
            <a:endParaRPr lang="zh-TW" altLang="zh-TW" sz="1200" dirty="0" smtClean="0"/>
          </a:p>
          <a:p>
            <a:pPr fontAlgn="auto">
              <a:spcBef>
                <a:spcPts val="0"/>
              </a:spcBef>
              <a:spcAft>
                <a:spcPts val="0"/>
              </a:spcAft>
              <a:defRPr/>
            </a:pPr>
            <a:r>
              <a:rPr lang="en-US" altLang="zh-TW" sz="1200" dirty="0" smtClean="0"/>
              <a:t>Thus, some research point that combine BPA and BSH can solve this problem, however increase the treatment time. Hence, develop a BNCT drugs has good results and can used for different tumor is very important.)</a:t>
            </a:r>
            <a:endParaRPr lang="zh-TW" altLang="zh-TW" sz="1200" dirty="0" smtClean="0"/>
          </a:p>
          <a:p>
            <a:pPr fontAlgn="auto">
              <a:spcBef>
                <a:spcPts val="0"/>
              </a:spcBef>
              <a:spcAft>
                <a:spcPts val="0"/>
              </a:spcAft>
              <a:defRPr/>
            </a:pPr>
            <a:endParaRPr lang="zh-TW" altLang="en-US" sz="1200" dirty="0" smtClean="0"/>
          </a:p>
          <a:p>
            <a:endParaRPr lang="zh-TW" altLang="en-US" dirty="0"/>
          </a:p>
        </p:txBody>
      </p:sp>
      <p:sp>
        <p:nvSpPr>
          <p:cNvPr id="4" name="投影片編號版面配置區 3"/>
          <p:cNvSpPr>
            <a:spLocks noGrp="1"/>
          </p:cNvSpPr>
          <p:nvPr>
            <p:ph type="sldNum" sz="quarter" idx="10"/>
          </p:nvPr>
        </p:nvSpPr>
        <p:spPr/>
        <p:txBody>
          <a:bodyPr/>
          <a:lstStyle/>
          <a:p>
            <a:fld id="{E4A0A209-96A2-4F88-9FFA-711277C94A4B}" type="slidenum">
              <a:rPr lang="zh-TW" altLang="en-US" smtClean="0"/>
              <a:t>2</a:t>
            </a:fld>
            <a:endParaRPr lang="zh-TW" altLang="en-US"/>
          </a:p>
        </p:txBody>
      </p:sp>
    </p:spTree>
    <p:extLst>
      <p:ext uri="{BB962C8B-B14F-4D97-AF65-F5344CB8AC3E}">
        <p14:creationId xmlns:p14="http://schemas.microsoft.com/office/powerpoint/2010/main" val="169197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The detection system to be developed</a:t>
            </a:r>
            <a:r>
              <a:rPr kumimoji="1" lang="en-US" altLang="zh-TW" baseline="0" dirty="0" smtClean="0"/>
              <a:t> in Aim 3 is based on the preliminary data, where a fluorescent tag (DAHMI) probe can complex with the boronic acids to show florescent signal (in blue)</a:t>
            </a:r>
            <a:endParaRPr kumimoji="1" lang="zh-TW" altLang="en-US" dirty="0"/>
          </a:p>
        </p:txBody>
      </p:sp>
      <p:sp>
        <p:nvSpPr>
          <p:cNvPr id="4" name="投影片編號版面配置區 3"/>
          <p:cNvSpPr>
            <a:spLocks noGrp="1"/>
          </p:cNvSpPr>
          <p:nvPr>
            <p:ph type="sldNum" sz="quarter" idx="10"/>
          </p:nvPr>
        </p:nvSpPr>
        <p:spPr/>
        <p:txBody>
          <a:bodyPr/>
          <a:lstStyle/>
          <a:p>
            <a:fld id="{E4A0A209-96A2-4F88-9FFA-711277C94A4B}" type="slidenum">
              <a:rPr lang="zh-TW" altLang="en-US" smtClean="0"/>
              <a:t>12</a:t>
            </a:fld>
            <a:endParaRPr lang="zh-TW" altLang="en-US"/>
          </a:p>
        </p:txBody>
      </p:sp>
    </p:spTree>
    <p:extLst>
      <p:ext uri="{BB962C8B-B14F-4D97-AF65-F5344CB8AC3E}">
        <p14:creationId xmlns:p14="http://schemas.microsoft.com/office/powerpoint/2010/main" val="3096422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A0A209-96A2-4F88-9FFA-711277C94A4B}" type="slidenum">
              <a:rPr lang="zh-TW" altLang="en-US" smtClean="0"/>
              <a:t>13</a:t>
            </a:fld>
            <a:endParaRPr lang="zh-TW" altLang="en-US"/>
          </a:p>
        </p:txBody>
      </p:sp>
    </p:spTree>
    <p:extLst>
      <p:ext uri="{BB962C8B-B14F-4D97-AF65-F5344CB8AC3E}">
        <p14:creationId xmlns:p14="http://schemas.microsoft.com/office/powerpoint/2010/main" val="4235221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dirty="0" smtClean="0"/>
              <a:t>The LC-based detection system </a:t>
            </a:r>
            <a:r>
              <a:rPr kumimoji="1" lang="en-US" altLang="zh-TW" baseline="0" dirty="0" smtClean="0"/>
              <a:t>has been patented (US).</a:t>
            </a:r>
            <a:endParaRPr kumimoji="1" lang="zh-TW" altLang="en-US" dirty="0" smtClean="0"/>
          </a:p>
        </p:txBody>
      </p:sp>
      <p:sp>
        <p:nvSpPr>
          <p:cNvPr id="4" name="投影片編號版面配置區 3"/>
          <p:cNvSpPr>
            <a:spLocks noGrp="1"/>
          </p:cNvSpPr>
          <p:nvPr>
            <p:ph type="sldNum" sz="quarter" idx="10"/>
          </p:nvPr>
        </p:nvSpPr>
        <p:spPr/>
        <p:txBody>
          <a:bodyPr/>
          <a:lstStyle/>
          <a:p>
            <a:fld id="{E4A0A209-96A2-4F88-9FFA-711277C94A4B}" type="slidenum">
              <a:rPr lang="zh-TW" altLang="en-US" smtClean="0"/>
              <a:t>14</a:t>
            </a:fld>
            <a:endParaRPr lang="zh-TW" altLang="en-US"/>
          </a:p>
        </p:txBody>
      </p:sp>
    </p:spTree>
    <p:extLst>
      <p:ext uri="{BB962C8B-B14F-4D97-AF65-F5344CB8AC3E}">
        <p14:creationId xmlns:p14="http://schemas.microsoft.com/office/powerpoint/2010/main" val="2400562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dirty="0" smtClean="0"/>
              <a:t>改成魚骨頭</a:t>
            </a:r>
          </a:p>
          <a:p>
            <a:endParaRPr lang="zh-TW" altLang="en-US" dirty="0"/>
          </a:p>
        </p:txBody>
      </p:sp>
      <p:sp>
        <p:nvSpPr>
          <p:cNvPr id="4" name="投影片編號版面配置區 3"/>
          <p:cNvSpPr>
            <a:spLocks noGrp="1"/>
          </p:cNvSpPr>
          <p:nvPr>
            <p:ph type="sldNum" sz="quarter" idx="10"/>
          </p:nvPr>
        </p:nvSpPr>
        <p:spPr/>
        <p:txBody>
          <a:bodyPr/>
          <a:lstStyle/>
          <a:p>
            <a:fld id="{E4A0A209-96A2-4F88-9FFA-711277C94A4B}" type="slidenum">
              <a:rPr lang="zh-TW" altLang="en-US" smtClean="0"/>
              <a:t>17</a:t>
            </a:fld>
            <a:endParaRPr lang="zh-TW" altLang="en-US"/>
          </a:p>
        </p:txBody>
      </p:sp>
    </p:spTree>
    <p:extLst>
      <p:ext uri="{BB962C8B-B14F-4D97-AF65-F5344CB8AC3E}">
        <p14:creationId xmlns:p14="http://schemas.microsoft.com/office/powerpoint/2010/main" val="169503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As</a:t>
            </a:r>
            <a:r>
              <a:rPr kumimoji="1" lang="en-US" altLang="zh-TW" baseline="0" dirty="0" smtClean="0"/>
              <a:t> shown in the MRI data, GBM almost completely disappear after BNCT procedure.</a:t>
            </a:r>
            <a:endParaRPr kumimoji="1" lang="zh-TW" altLang="en-US" dirty="0"/>
          </a:p>
        </p:txBody>
      </p:sp>
      <p:sp>
        <p:nvSpPr>
          <p:cNvPr id="4" name="投影片編號版面配置區 3"/>
          <p:cNvSpPr>
            <a:spLocks noGrp="1"/>
          </p:cNvSpPr>
          <p:nvPr>
            <p:ph type="sldNum" sz="quarter" idx="10"/>
          </p:nvPr>
        </p:nvSpPr>
        <p:spPr/>
        <p:txBody>
          <a:bodyPr/>
          <a:lstStyle/>
          <a:p>
            <a:fld id="{E4A0A209-96A2-4F88-9FFA-711277C94A4B}" type="slidenum">
              <a:rPr lang="zh-TW" altLang="en-US" smtClean="0"/>
              <a:t>3</a:t>
            </a:fld>
            <a:endParaRPr lang="zh-TW" altLang="en-US"/>
          </a:p>
        </p:txBody>
      </p:sp>
    </p:spTree>
    <p:extLst>
      <p:ext uri="{BB962C8B-B14F-4D97-AF65-F5344CB8AC3E}">
        <p14:creationId xmlns:p14="http://schemas.microsoft.com/office/powerpoint/2010/main" val="1504418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E4A0A209-96A2-4F88-9FFA-711277C94A4B}" type="slidenum">
              <a:rPr lang="zh-TW" altLang="en-US" smtClean="0"/>
              <a:t>4</a:t>
            </a:fld>
            <a:endParaRPr lang="zh-TW" altLang="en-US"/>
          </a:p>
        </p:txBody>
      </p:sp>
    </p:spTree>
    <p:extLst>
      <p:ext uri="{BB962C8B-B14F-4D97-AF65-F5344CB8AC3E}">
        <p14:creationId xmlns:p14="http://schemas.microsoft.com/office/powerpoint/2010/main" val="1026052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Aim 1 of this project: The development of a boron drug by a highly (and patent) synthetic</a:t>
            </a:r>
            <a:r>
              <a:rPr kumimoji="1" lang="en-US" altLang="zh-TW" baseline="0" dirty="0" smtClean="0"/>
              <a:t> procedure.</a:t>
            </a:r>
            <a:endParaRPr kumimoji="1" lang="en-US" altLang="zh-TW" dirty="0" smtClean="0"/>
          </a:p>
          <a:p>
            <a:r>
              <a:rPr kumimoji="1" lang="en-US" altLang="zh-TW" dirty="0" smtClean="0"/>
              <a:t>Aim 2 of this project:</a:t>
            </a:r>
            <a:r>
              <a:rPr kumimoji="1" lang="en-US" altLang="zh-TW" baseline="0" dirty="0" smtClean="0"/>
              <a:t> The use of the 3-D printed micro-needle drug delivery system (first in class, and patent) to deliver boron drug. </a:t>
            </a:r>
          </a:p>
          <a:p>
            <a:r>
              <a:rPr kumimoji="1" lang="en-US" altLang="zh-TW" baseline="0" dirty="0" smtClean="0"/>
              <a:t>Aim 3 of this project: The development of the “real-</a:t>
            </a:r>
            <a:r>
              <a:rPr kumimoji="1" lang="en-US" altLang="zh-TW" baseline="0" dirty="0" err="1" smtClean="0"/>
              <a:t>time”boron</a:t>
            </a:r>
            <a:r>
              <a:rPr kumimoji="1" lang="en-US" altLang="zh-TW" baseline="0" dirty="0" smtClean="0"/>
              <a:t> concentration determination liquid-crystal system to monitor the boron drug concentration in biological system. </a:t>
            </a:r>
            <a:endParaRPr kumimoji="1" lang="zh-TW" altLang="en-US" dirty="0"/>
          </a:p>
        </p:txBody>
      </p:sp>
      <p:sp>
        <p:nvSpPr>
          <p:cNvPr id="4" name="投影片編號版面配置區 3"/>
          <p:cNvSpPr>
            <a:spLocks noGrp="1"/>
          </p:cNvSpPr>
          <p:nvPr>
            <p:ph type="sldNum" sz="quarter" idx="10"/>
          </p:nvPr>
        </p:nvSpPr>
        <p:spPr/>
        <p:txBody>
          <a:bodyPr/>
          <a:lstStyle/>
          <a:p>
            <a:fld id="{E4A0A209-96A2-4F88-9FFA-711277C94A4B}" type="slidenum">
              <a:rPr lang="zh-TW" altLang="en-US" smtClean="0"/>
              <a:t>5</a:t>
            </a:fld>
            <a:endParaRPr lang="zh-TW" altLang="en-US"/>
          </a:p>
        </p:txBody>
      </p:sp>
    </p:spTree>
    <p:extLst>
      <p:ext uri="{BB962C8B-B14F-4D97-AF65-F5344CB8AC3E}">
        <p14:creationId xmlns:p14="http://schemas.microsoft.com/office/powerpoint/2010/main" val="621775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0" lang="zh-TW" altLang="en-US" dirty="0" smtClean="0">
                <a:latin typeface="Calibri" charset="0"/>
                <a:ea typeface="新細明體" charset="0"/>
                <a:cs typeface="新細明體" charset="0"/>
              </a:rPr>
              <a:t>優點</a:t>
            </a:r>
            <a:r>
              <a:rPr kumimoji="0" lang="en-US" altLang="zh-TW" dirty="0" smtClean="0">
                <a:latin typeface="Calibri" charset="0"/>
                <a:ea typeface="新細明體" charset="0"/>
                <a:cs typeface="新細明體" charset="0"/>
              </a:rPr>
              <a:t>[</a:t>
            </a:r>
            <a:r>
              <a:rPr kumimoji="0" lang="en-US" altLang="zh-TW" dirty="0" err="1" smtClean="0">
                <a:latin typeface="Calibri" charset="0"/>
                <a:ea typeface="新細明體" charset="0"/>
                <a:cs typeface="新細明體" charset="0"/>
              </a:rPr>
              <a:t>Benifit</a:t>
            </a:r>
            <a:r>
              <a:rPr kumimoji="0" lang="en-US" altLang="zh-TW" dirty="0" smtClean="0">
                <a:latin typeface="Calibri" charset="0"/>
                <a:ea typeface="新細明體" charset="0"/>
                <a:cs typeface="新細明體" charset="0"/>
              </a:rPr>
              <a:t>]</a:t>
            </a:r>
          </a:p>
          <a:p>
            <a:r>
              <a:rPr kumimoji="0" lang="en-US" altLang="zh-TW" dirty="0" smtClean="0">
                <a:latin typeface="Calibri" charset="0"/>
                <a:ea typeface="新細明體" charset="0"/>
                <a:cs typeface="新細明體" charset="0"/>
              </a:rPr>
              <a:t>In the traditional synthesize method, is using </a:t>
            </a:r>
          </a:p>
          <a:p>
            <a:pPr marL="228600" indent="-228600">
              <a:buAutoNum type="alphaLcParenBoth"/>
            </a:pPr>
            <a:r>
              <a:rPr kumimoji="0" lang="en-US" altLang="zh-TW" dirty="0" smtClean="0">
                <a:latin typeface="Calibri" charset="0"/>
                <a:ea typeface="新細明體" charset="0"/>
                <a:cs typeface="新細明體" charset="0"/>
              </a:rPr>
              <a:t>Linear approach or </a:t>
            </a:r>
          </a:p>
          <a:p>
            <a:pPr marL="0" indent="0">
              <a:buNone/>
            </a:pPr>
            <a:r>
              <a:rPr kumimoji="0" lang="en-US" altLang="zh-TW" dirty="0" smtClean="0">
                <a:latin typeface="Calibri" charset="0"/>
                <a:ea typeface="新細明體" charset="0"/>
                <a:cs typeface="新細明體" charset="0"/>
              </a:rPr>
              <a:t>(b) Convergent approach, which is synthesize step by steps.</a:t>
            </a:r>
            <a:r>
              <a:rPr kumimoji="0" lang="en-US" altLang="zh-TW" baseline="0" dirty="0" smtClean="0">
                <a:latin typeface="Calibri" charset="0"/>
                <a:ea typeface="新細明體" charset="0"/>
                <a:cs typeface="新細明體" charset="0"/>
              </a:rPr>
              <a:t> </a:t>
            </a:r>
            <a:r>
              <a:rPr kumimoji="0" lang="en-US" altLang="zh-TW" dirty="0" smtClean="0">
                <a:latin typeface="Calibri" charset="0"/>
                <a:ea typeface="新細明體" charset="0"/>
                <a:cs typeface="新細明體" charset="0"/>
              </a:rPr>
              <a:t>But in </a:t>
            </a:r>
          </a:p>
          <a:p>
            <a:r>
              <a:rPr kumimoji="0" lang="en-US" altLang="zh-TW" dirty="0" smtClean="0">
                <a:latin typeface="Calibri" charset="0"/>
                <a:ea typeface="新細明體" charset="0"/>
                <a:cs typeface="新細明體" charset="0"/>
              </a:rPr>
              <a:t>(c) Multicomponent approach is adding three or more than three component in one pot, </a:t>
            </a:r>
          </a:p>
          <a:p>
            <a:endParaRPr kumimoji="0" lang="en-US" altLang="zh-TW" dirty="0" smtClean="0">
              <a:latin typeface="Calibri" charset="0"/>
              <a:ea typeface="新細明體" charset="0"/>
              <a:cs typeface="新細明體" charset="0"/>
            </a:endParaRPr>
          </a:p>
          <a:p>
            <a:r>
              <a:rPr kumimoji="0" lang="en-US" altLang="zh-TW" dirty="0" smtClean="0">
                <a:latin typeface="Calibri" charset="0"/>
                <a:ea typeface="新細明體" charset="0"/>
                <a:cs typeface="新細明體" charset="0"/>
              </a:rPr>
              <a:t>This kinds of reaction is really an ideal synthesis, it’s have a lot of benefits, such as “Simple, Total conversion, safe, readily </a:t>
            </a:r>
            <a:r>
              <a:rPr kumimoji="0" lang="en-US" altLang="zh-TW" dirty="0" err="1" smtClean="0">
                <a:latin typeface="Calibri" charset="0"/>
                <a:ea typeface="新細明體" charset="0"/>
                <a:cs typeface="新細明體" charset="0"/>
              </a:rPr>
              <a:t>avalable</a:t>
            </a:r>
            <a:r>
              <a:rPr kumimoji="0" lang="en-US" altLang="zh-TW" dirty="0" smtClean="0">
                <a:latin typeface="Calibri" charset="0"/>
                <a:ea typeface="新細明體" charset="0"/>
                <a:cs typeface="新細明體" charset="0"/>
              </a:rPr>
              <a:t> starting material, </a:t>
            </a:r>
            <a:r>
              <a:rPr kumimoji="0" lang="en-US" altLang="zh-TW" dirty="0" err="1" smtClean="0">
                <a:latin typeface="Calibri" charset="0"/>
                <a:ea typeface="新細明體" charset="0"/>
                <a:cs typeface="新細明體" charset="0"/>
              </a:rPr>
              <a:t>Environmetally</a:t>
            </a:r>
            <a:r>
              <a:rPr kumimoji="0" lang="en-US" altLang="zh-TW" dirty="0" smtClean="0">
                <a:latin typeface="Calibri" charset="0"/>
                <a:ea typeface="新細明體" charset="0"/>
                <a:cs typeface="新細明體" charset="0"/>
              </a:rPr>
              <a:t> friendly, resource efficient, one pot, quantitative </a:t>
            </a:r>
            <a:r>
              <a:rPr kumimoji="0" lang="en-US" altLang="zh-TW" dirty="0" err="1" smtClean="0">
                <a:latin typeface="Calibri" charset="0"/>
                <a:ea typeface="新細明體" charset="0"/>
                <a:cs typeface="新細明體" charset="0"/>
              </a:rPr>
              <a:t>yield”So</a:t>
            </a:r>
            <a:r>
              <a:rPr kumimoji="0" lang="en-US" altLang="zh-TW" dirty="0" smtClean="0">
                <a:latin typeface="Calibri" charset="0"/>
                <a:ea typeface="新細明體" charset="0"/>
                <a:cs typeface="新細明體" charset="0"/>
              </a:rPr>
              <a:t>, we also can called the multicomponent reaction is green chemistry. In this project,</a:t>
            </a:r>
            <a:r>
              <a:rPr kumimoji="0" lang="en-US" altLang="zh-TW" baseline="0" dirty="0" smtClean="0">
                <a:latin typeface="Calibri" charset="0"/>
                <a:ea typeface="新細明體" charset="0"/>
                <a:cs typeface="新細明體" charset="0"/>
              </a:rPr>
              <a:t> we aim to use this strategy to synthesize boron-containing molecules.</a:t>
            </a:r>
            <a:endParaRPr kumimoji="0" lang="en-US" altLang="zh-TW" dirty="0" smtClean="0">
              <a:latin typeface="Calibri" charset="0"/>
              <a:ea typeface="新細明體" charset="0"/>
              <a:cs typeface="新細明體" charset="0"/>
            </a:endParaRPr>
          </a:p>
          <a:p>
            <a:endParaRPr kumimoji="0" lang="en-US" altLang="zh-TW" dirty="0" smtClean="0">
              <a:latin typeface="Calibri" charset="0"/>
              <a:ea typeface="新細明體" charset="0"/>
              <a:cs typeface="新細明體" charset="0"/>
            </a:endParaRPr>
          </a:p>
          <a:p>
            <a:endParaRPr lang="zh-TW" altLang="en-US" dirty="0"/>
          </a:p>
        </p:txBody>
      </p:sp>
      <p:sp>
        <p:nvSpPr>
          <p:cNvPr id="4" name="投影片編號版面配置區 3"/>
          <p:cNvSpPr>
            <a:spLocks noGrp="1"/>
          </p:cNvSpPr>
          <p:nvPr>
            <p:ph type="sldNum" sz="quarter" idx="10"/>
          </p:nvPr>
        </p:nvSpPr>
        <p:spPr/>
        <p:txBody>
          <a:bodyPr/>
          <a:lstStyle/>
          <a:p>
            <a:fld id="{E4A0A209-96A2-4F88-9FFA-711277C94A4B}" type="slidenum">
              <a:rPr lang="zh-TW" altLang="en-US" smtClean="0"/>
              <a:t>6</a:t>
            </a:fld>
            <a:endParaRPr lang="zh-TW" altLang="en-US"/>
          </a:p>
        </p:txBody>
      </p:sp>
    </p:spTree>
    <p:extLst>
      <p:ext uri="{BB962C8B-B14F-4D97-AF65-F5344CB8AC3E}">
        <p14:creationId xmlns:p14="http://schemas.microsoft.com/office/powerpoint/2010/main" val="934252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The strategy we are going to apply in this project is called:</a:t>
            </a:r>
            <a:r>
              <a:rPr kumimoji="1" lang="en-US" altLang="zh-TW" baseline="0" dirty="0" smtClean="0"/>
              <a:t> </a:t>
            </a:r>
            <a:r>
              <a:rPr kumimoji="1" lang="en-US" altLang="zh-TW" baseline="0" dirty="0" err="1" smtClean="0"/>
              <a:t>Ugi</a:t>
            </a:r>
            <a:r>
              <a:rPr kumimoji="1" lang="en-US" altLang="zh-TW" baseline="0" dirty="0" smtClean="0"/>
              <a:t> multicomponent reaction, where four starting materials are combined in one-pot to synthesize the desired product. This strategy is highly efficient and allows us to construct the molecular library very quickly.</a:t>
            </a:r>
            <a:endParaRPr kumimoji="1" lang="zh-TW" altLang="en-US" dirty="0"/>
          </a:p>
        </p:txBody>
      </p:sp>
      <p:sp>
        <p:nvSpPr>
          <p:cNvPr id="4" name="投影片編號版面配置區 3"/>
          <p:cNvSpPr>
            <a:spLocks noGrp="1"/>
          </p:cNvSpPr>
          <p:nvPr>
            <p:ph type="sldNum" sz="quarter" idx="10"/>
          </p:nvPr>
        </p:nvSpPr>
        <p:spPr/>
        <p:txBody>
          <a:bodyPr/>
          <a:lstStyle/>
          <a:p>
            <a:fld id="{E4A0A209-96A2-4F88-9FFA-711277C94A4B}" type="slidenum">
              <a:rPr lang="zh-TW" altLang="en-US" smtClean="0"/>
              <a:t>7</a:t>
            </a:fld>
            <a:endParaRPr lang="zh-TW" altLang="en-US"/>
          </a:p>
        </p:txBody>
      </p:sp>
    </p:spTree>
    <p:extLst>
      <p:ext uri="{BB962C8B-B14F-4D97-AF65-F5344CB8AC3E}">
        <p14:creationId xmlns:p14="http://schemas.microsoft.com/office/powerpoint/2010/main" val="55966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The synthetic procedure for the synthesis of boron-containing compounds has</a:t>
            </a:r>
            <a:r>
              <a:rPr kumimoji="1" lang="en-US" altLang="zh-TW" baseline="0" dirty="0" smtClean="0"/>
              <a:t> been patented (US) in 2020.</a:t>
            </a:r>
            <a:endParaRPr kumimoji="1" lang="zh-TW" altLang="en-US" dirty="0"/>
          </a:p>
        </p:txBody>
      </p:sp>
      <p:sp>
        <p:nvSpPr>
          <p:cNvPr id="4" name="投影片編號版面配置區 3"/>
          <p:cNvSpPr>
            <a:spLocks noGrp="1"/>
          </p:cNvSpPr>
          <p:nvPr>
            <p:ph type="sldNum" sz="quarter" idx="10"/>
          </p:nvPr>
        </p:nvSpPr>
        <p:spPr/>
        <p:txBody>
          <a:bodyPr/>
          <a:lstStyle/>
          <a:p>
            <a:fld id="{E4A0A209-96A2-4F88-9FFA-711277C94A4B}" type="slidenum">
              <a:rPr lang="zh-TW" altLang="en-US" smtClean="0"/>
              <a:t>8</a:t>
            </a:fld>
            <a:endParaRPr lang="zh-TW" altLang="en-US"/>
          </a:p>
        </p:txBody>
      </p:sp>
    </p:spTree>
    <p:extLst>
      <p:ext uri="{BB962C8B-B14F-4D97-AF65-F5344CB8AC3E}">
        <p14:creationId xmlns:p14="http://schemas.microsoft.com/office/powerpoint/2010/main" val="55966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smtClean="0"/>
              <a:t>The fabrication of micro-needle</a:t>
            </a:r>
            <a:r>
              <a:rPr kumimoji="1" lang="en-US" altLang="zh-TW" baseline="0" dirty="0" smtClean="0"/>
              <a:t> process has been patented (Japan).</a:t>
            </a:r>
            <a:endParaRPr kumimoji="1" lang="zh-TW" altLang="en-US" dirty="0"/>
          </a:p>
        </p:txBody>
      </p:sp>
      <p:sp>
        <p:nvSpPr>
          <p:cNvPr id="4" name="投影片編號版面配置區 3"/>
          <p:cNvSpPr>
            <a:spLocks noGrp="1"/>
          </p:cNvSpPr>
          <p:nvPr>
            <p:ph type="sldNum" sz="quarter" idx="10"/>
          </p:nvPr>
        </p:nvSpPr>
        <p:spPr/>
        <p:txBody>
          <a:bodyPr/>
          <a:lstStyle/>
          <a:p>
            <a:fld id="{E4A0A209-96A2-4F88-9FFA-711277C94A4B}" type="slidenum">
              <a:rPr lang="zh-TW" altLang="en-US" smtClean="0"/>
              <a:t>10</a:t>
            </a:fld>
            <a:endParaRPr lang="zh-TW" altLang="en-US"/>
          </a:p>
        </p:txBody>
      </p:sp>
    </p:spTree>
    <p:extLst>
      <p:ext uri="{BB962C8B-B14F-4D97-AF65-F5344CB8AC3E}">
        <p14:creationId xmlns:p14="http://schemas.microsoft.com/office/powerpoint/2010/main" val="1307713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TW" dirty="0" smtClean="0"/>
              <a:t>The fabrication of micro-needle</a:t>
            </a:r>
            <a:r>
              <a:rPr kumimoji="1" lang="en-US" altLang="zh-TW" baseline="0" dirty="0" smtClean="0"/>
              <a:t> process has been patented (Taiwan).</a:t>
            </a:r>
            <a:endParaRPr kumimoji="1" lang="zh-TW" altLang="en-US" dirty="0" smtClean="0"/>
          </a:p>
          <a:p>
            <a:endParaRPr kumimoji="1" lang="zh-TW" altLang="en-US" dirty="0"/>
          </a:p>
        </p:txBody>
      </p:sp>
      <p:sp>
        <p:nvSpPr>
          <p:cNvPr id="4" name="投影片編號版面配置區 3"/>
          <p:cNvSpPr>
            <a:spLocks noGrp="1"/>
          </p:cNvSpPr>
          <p:nvPr>
            <p:ph type="sldNum" sz="quarter" idx="10"/>
          </p:nvPr>
        </p:nvSpPr>
        <p:spPr/>
        <p:txBody>
          <a:bodyPr/>
          <a:lstStyle/>
          <a:p>
            <a:fld id="{E4A0A209-96A2-4F88-9FFA-711277C94A4B}" type="slidenum">
              <a:rPr lang="zh-TW" altLang="en-US" smtClean="0"/>
              <a:t>11</a:t>
            </a:fld>
            <a:endParaRPr lang="zh-TW" altLang="en-US"/>
          </a:p>
        </p:txBody>
      </p:sp>
    </p:spTree>
    <p:extLst>
      <p:ext uri="{BB962C8B-B14F-4D97-AF65-F5344CB8AC3E}">
        <p14:creationId xmlns:p14="http://schemas.microsoft.com/office/powerpoint/2010/main" val="1545459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EE2F8709-1CEE-42DD-B39A-DFDCBA7B36B7}" type="datetimeFigureOut">
              <a:rPr lang="ko-KR" altLang="en-US" smtClean="0">
                <a:solidFill>
                  <a:prstClr val="black">
                    <a:tint val="75000"/>
                  </a:prstClr>
                </a:solidFill>
              </a:rPr>
              <a:pPr/>
              <a:t>2020-11-23</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339B9C72-21D5-4AB9-87FA-CC4C72A0D342}"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670982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E2F8709-1CEE-42DD-B39A-DFDCBA7B36B7}" type="datetimeFigureOut">
              <a:rPr lang="ko-KR" altLang="en-US" smtClean="0">
                <a:solidFill>
                  <a:prstClr val="black">
                    <a:tint val="75000"/>
                  </a:prstClr>
                </a:solidFill>
              </a:rPr>
              <a:pPr/>
              <a:t>2020-11-23</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339B9C72-21D5-4AB9-87FA-CC4C72A0D342}"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13966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E2F8709-1CEE-42DD-B39A-DFDCBA7B36B7}" type="datetimeFigureOut">
              <a:rPr lang="ko-KR" altLang="en-US" smtClean="0">
                <a:solidFill>
                  <a:prstClr val="black">
                    <a:tint val="75000"/>
                  </a:prstClr>
                </a:solidFill>
              </a:rPr>
              <a:pPr/>
              <a:t>2020-11-23</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339B9C72-21D5-4AB9-87FA-CC4C72A0D342}"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64015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EE2F8709-1CEE-42DD-B39A-DFDCBA7B36B7}" type="datetimeFigureOut">
              <a:rPr lang="ko-KR" altLang="en-US" smtClean="0">
                <a:solidFill>
                  <a:prstClr val="black">
                    <a:tint val="75000"/>
                  </a:prstClr>
                </a:solidFill>
              </a:rPr>
              <a:pPr/>
              <a:t>2020-11-23</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339B9C72-21D5-4AB9-87FA-CC4C72A0D342}"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474085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EE2F8709-1CEE-42DD-B39A-DFDCBA7B36B7}" type="datetimeFigureOut">
              <a:rPr lang="ko-KR" altLang="en-US" smtClean="0">
                <a:solidFill>
                  <a:prstClr val="black">
                    <a:tint val="75000"/>
                  </a:prstClr>
                </a:solidFill>
              </a:rPr>
              <a:pPr/>
              <a:t>2020-11-23</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339B9C72-21D5-4AB9-87FA-CC4C72A0D342}"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71815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838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72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EE2F8709-1CEE-42DD-B39A-DFDCBA7B36B7}" type="datetimeFigureOut">
              <a:rPr lang="ko-KR" altLang="en-US" smtClean="0">
                <a:solidFill>
                  <a:prstClr val="black">
                    <a:tint val="75000"/>
                  </a:prstClr>
                </a:solidFill>
              </a:rPr>
              <a:pPr/>
              <a:t>2020-11-23</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339B9C72-21D5-4AB9-87FA-CC4C72A0D342}"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7372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EE2F8709-1CEE-42DD-B39A-DFDCBA7B36B7}" type="datetimeFigureOut">
              <a:rPr lang="ko-KR" altLang="en-US" smtClean="0">
                <a:solidFill>
                  <a:prstClr val="black">
                    <a:tint val="75000"/>
                  </a:prstClr>
                </a:solidFill>
              </a:rPr>
              <a:pPr/>
              <a:t>2020-11-23</a:t>
            </a:fld>
            <a:endParaRPr lang="ko-KR" altLang="en-US">
              <a:solidFill>
                <a:prstClr val="black">
                  <a:tint val="75000"/>
                </a:prstClr>
              </a:solidFill>
            </a:endParaRPr>
          </a:p>
        </p:txBody>
      </p:sp>
      <p:sp>
        <p:nvSpPr>
          <p:cNvPr id="8" name="바닥글 개체 틀 7"/>
          <p:cNvSpPr>
            <a:spLocks noGrp="1"/>
          </p:cNvSpPr>
          <p:nvPr>
            <p:ph type="ftr" sz="quarter" idx="11"/>
          </p:nvPr>
        </p:nvSpPr>
        <p:spPr/>
        <p:txBody>
          <a:bodyPr/>
          <a:lstStyle/>
          <a:p>
            <a:endParaRPr lang="ko-KR" altLang="en-US">
              <a:solidFill>
                <a:prstClr val="black">
                  <a:tint val="75000"/>
                </a:prstClr>
              </a:solidFill>
            </a:endParaRPr>
          </a:p>
        </p:txBody>
      </p:sp>
      <p:sp>
        <p:nvSpPr>
          <p:cNvPr id="9" name="슬라이드 번호 개체 틀 8"/>
          <p:cNvSpPr>
            <a:spLocks noGrp="1"/>
          </p:cNvSpPr>
          <p:nvPr>
            <p:ph type="sldNum" sz="quarter" idx="12"/>
          </p:nvPr>
        </p:nvSpPr>
        <p:spPr/>
        <p:txBody>
          <a:bodyPr/>
          <a:lstStyle/>
          <a:p>
            <a:fld id="{339B9C72-21D5-4AB9-87FA-CC4C72A0D342}"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028294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EE2F8709-1CEE-42DD-B39A-DFDCBA7B36B7}" type="datetimeFigureOut">
              <a:rPr lang="ko-KR" altLang="en-US" smtClean="0">
                <a:solidFill>
                  <a:prstClr val="black">
                    <a:tint val="75000"/>
                  </a:prstClr>
                </a:solidFill>
              </a:rPr>
              <a:pPr/>
              <a:t>2020-11-23</a:t>
            </a:fld>
            <a:endParaRPr lang="ko-KR" altLang="en-US">
              <a:solidFill>
                <a:prstClr val="black">
                  <a:tint val="75000"/>
                </a:prstClr>
              </a:solidFill>
            </a:endParaRPr>
          </a:p>
        </p:txBody>
      </p:sp>
      <p:sp>
        <p:nvSpPr>
          <p:cNvPr id="4" name="바닥글 개체 틀 3"/>
          <p:cNvSpPr>
            <a:spLocks noGrp="1"/>
          </p:cNvSpPr>
          <p:nvPr>
            <p:ph type="ftr" sz="quarter" idx="11"/>
          </p:nvPr>
        </p:nvSpPr>
        <p:spPr/>
        <p:txBody>
          <a:bodyPr/>
          <a:lstStyle/>
          <a:p>
            <a:endParaRPr lang="ko-KR" altLang="en-US">
              <a:solidFill>
                <a:prstClr val="black">
                  <a:tint val="75000"/>
                </a:prstClr>
              </a:solidFill>
            </a:endParaRPr>
          </a:p>
        </p:txBody>
      </p:sp>
      <p:sp>
        <p:nvSpPr>
          <p:cNvPr id="5" name="슬라이드 번호 개체 틀 4"/>
          <p:cNvSpPr>
            <a:spLocks noGrp="1"/>
          </p:cNvSpPr>
          <p:nvPr>
            <p:ph type="sldNum" sz="quarter" idx="12"/>
          </p:nvPr>
        </p:nvSpPr>
        <p:spPr/>
        <p:txBody>
          <a:bodyPr/>
          <a:lstStyle/>
          <a:p>
            <a:fld id="{339B9C72-21D5-4AB9-87FA-CC4C72A0D342}"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110989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EE2F8709-1CEE-42DD-B39A-DFDCBA7B36B7}" type="datetimeFigureOut">
              <a:rPr lang="ko-KR" altLang="en-US" smtClean="0">
                <a:solidFill>
                  <a:prstClr val="black">
                    <a:tint val="75000"/>
                  </a:prstClr>
                </a:solidFill>
              </a:rPr>
              <a:pPr/>
              <a:t>2020-11-23</a:t>
            </a:fld>
            <a:endParaRPr lang="ko-KR" altLang="en-US">
              <a:solidFill>
                <a:prstClr val="black">
                  <a:tint val="75000"/>
                </a:prstClr>
              </a:solidFill>
            </a:endParaRPr>
          </a:p>
        </p:txBody>
      </p:sp>
      <p:sp>
        <p:nvSpPr>
          <p:cNvPr id="3" name="바닥글 개체 틀 2"/>
          <p:cNvSpPr>
            <a:spLocks noGrp="1"/>
          </p:cNvSpPr>
          <p:nvPr>
            <p:ph type="ftr" sz="quarter" idx="11"/>
          </p:nvPr>
        </p:nvSpPr>
        <p:spPr/>
        <p:txBody>
          <a:bodyPr/>
          <a:lstStyle/>
          <a:p>
            <a:endParaRPr lang="ko-KR" altLang="en-US">
              <a:solidFill>
                <a:prstClr val="black">
                  <a:tint val="75000"/>
                </a:prstClr>
              </a:solidFill>
            </a:endParaRPr>
          </a:p>
        </p:txBody>
      </p:sp>
      <p:sp>
        <p:nvSpPr>
          <p:cNvPr id="4" name="슬라이드 번호 개체 틀 3"/>
          <p:cNvSpPr>
            <a:spLocks noGrp="1"/>
          </p:cNvSpPr>
          <p:nvPr>
            <p:ph type="sldNum" sz="quarter" idx="12"/>
          </p:nvPr>
        </p:nvSpPr>
        <p:spPr/>
        <p:txBody>
          <a:bodyPr/>
          <a:lstStyle/>
          <a:p>
            <a:fld id="{339B9C72-21D5-4AB9-87FA-CC4C72A0D342}"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9931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EE2F8709-1CEE-42DD-B39A-DFDCBA7B36B7}" type="datetimeFigureOut">
              <a:rPr lang="ko-KR" altLang="en-US" smtClean="0">
                <a:solidFill>
                  <a:prstClr val="black">
                    <a:tint val="75000"/>
                  </a:prstClr>
                </a:solidFill>
              </a:rPr>
              <a:pPr/>
              <a:t>2020-11-23</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339B9C72-21D5-4AB9-87FA-CC4C72A0D342}"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51874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EE2F8709-1CEE-42DD-B39A-DFDCBA7B36B7}" type="datetimeFigureOut">
              <a:rPr lang="ko-KR" altLang="en-US" smtClean="0">
                <a:solidFill>
                  <a:prstClr val="black">
                    <a:tint val="75000"/>
                  </a:prstClr>
                </a:solidFill>
              </a:rPr>
              <a:pPr/>
              <a:t>2020-11-23</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339B9C72-21D5-4AB9-87FA-CC4C72A0D342}"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814911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E2E31"/>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F8709-1CEE-42DD-B39A-DFDCBA7B36B7}" type="datetimeFigureOut">
              <a:rPr lang="ko-KR" altLang="en-US" smtClean="0">
                <a:solidFill>
                  <a:prstClr val="black">
                    <a:tint val="75000"/>
                  </a:prstClr>
                </a:solidFill>
              </a:rPr>
              <a:pPr/>
              <a:t>2020-11-23</a:t>
            </a:fld>
            <a:endParaRPr lang="ko-KR" altLang="en-US">
              <a:solidFill>
                <a:prstClr val="black">
                  <a:tint val="75000"/>
                </a:prstClr>
              </a:solidFill>
            </a:endParaRPr>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solidFill>
                <a:prstClr val="black">
                  <a:tint val="75000"/>
                </a:prstClr>
              </a:solidFill>
            </a:endParaRPr>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B9C72-21D5-4AB9-87FA-CC4C72A0D342}"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141971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image" Target="../media/image13.png"/><Relationship Id="rId12"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jpg"/><Relationship Id="rId4" Type="http://schemas.openxmlformats.org/officeDocument/2006/relationships/image" Target="../media/image11.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1057770"/>
            <a:ext cx="12191999" cy="1169551"/>
          </a:xfrm>
          <a:prstGeom prst="rect">
            <a:avLst/>
          </a:prstGeom>
        </p:spPr>
        <p:txBody>
          <a:bodyPr wrap="square">
            <a:spAutoFit/>
          </a:bodyPr>
          <a:lstStyle/>
          <a:p>
            <a:pPr algn="ctr" latinLnBrk="0">
              <a:lnSpc>
                <a:spcPct val="150000"/>
              </a:lnSpc>
              <a:defRPr/>
            </a:pPr>
            <a:r>
              <a:rPr lang="en-US" altLang="zh-TW" sz="2400" b="1" kern="0" dirty="0" smtClean="0">
                <a:solidFill>
                  <a:srgbClr val="FFFF00"/>
                </a:solidFill>
                <a:latin typeface="微軟正黑體" panose="020B0604030504040204" pitchFamily="34" charset="-120"/>
                <a:ea typeface="微軟正黑體" panose="020B0604030504040204" pitchFamily="34" charset="-120"/>
              </a:rPr>
              <a:t>The development of Boron-containing Materials for </a:t>
            </a:r>
          </a:p>
          <a:p>
            <a:pPr algn="ctr" latinLnBrk="0">
              <a:lnSpc>
                <a:spcPct val="150000"/>
              </a:lnSpc>
              <a:defRPr/>
            </a:pPr>
            <a:r>
              <a:rPr lang="en-US" altLang="zh-TW" sz="2400" b="1" kern="0" dirty="0" smtClean="0">
                <a:solidFill>
                  <a:srgbClr val="FFFF00"/>
                </a:solidFill>
                <a:latin typeface="微軟正黑體" panose="020B0604030504040204" pitchFamily="34" charset="-120"/>
                <a:ea typeface="微軟正黑體" panose="020B0604030504040204" pitchFamily="34" charset="-120"/>
              </a:rPr>
              <a:t>Boron Neutron Capture Therapy (BNCT)</a:t>
            </a:r>
            <a:endParaRPr lang="zh-TW" altLang="en-US" sz="2400" b="1" kern="0" dirty="0">
              <a:solidFill>
                <a:schemeClr val="bg1"/>
              </a:solidFill>
              <a:latin typeface="微軟正黑體" panose="020B0604030504040204" pitchFamily="34" charset="-120"/>
              <a:ea typeface="微軟正黑體" panose="020B0604030504040204" pitchFamily="34" charset="-120"/>
            </a:endParaRPr>
          </a:p>
        </p:txBody>
      </p:sp>
      <p:sp>
        <p:nvSpPr>
          <p:cNvPr id="10" name="직사각형 9"/>
          <p:cNvSpPr/>
          <p:nvPr/>
        </p:nvSpPr>
        <p:spPr>
          <a:xfrm>
            <a:off x="1558965" y="3538392"/>
            <a:ext cx="6713488" cy="990015"/>
          </a:xfrm>
          <a:prstGeom prst="rect">
            <a:avLst/>
          </a:prstGeom>
        </p:spPr>
        <p:txBody>
          <a:bodyPr wrap="square">
            <a:spAutoFit/>
          </a:bodyPr>
          <a:lstStyle/>
          <a:p>
            <a:pPr>
              <a:lnSpc>
                <a:spcPct val="150000"/>
              </a:lnSpc>
            </a:pPr>
            <a:r>
              <a:rPr lang="en-US" altLang="zh-TW" sz="2000" b="1" dirty="0" smtClean="0">
                <a:solidFill>
                  <a:srgbClr val="FFFF00"/>
                </a:solidFill>
                <a:latin typeface="微軟正黑體" panose="020B0604030504040204" pitchFamily="34" charset="-120"/>
                <a:ea typeface="微軟正黑體" panose="020B0604030504040204" pitchFamily="34" charset="-120"/>
              </a:rPr>
              <a:t>Department of Chemistry at Tamkang University</a:t>
            </a:r>
            <a:endParaRPr lang="zh-TW" altLang="en-US" sz="2000" b="1" dirty="0">
              <a:solidFill>
                <a:srgbClr val="FFFF00"/>
              </a:solidFill>
              <a:latin typeface="微軟正黑體" panose="020B0604030504040204" pitchFamily="34" charset="-120"/>
              <a:ea typeface="微軟正黑體" panose="020B0604030504040204" pitchFamily="34" charset="-120"/>
            </a:endParaRPr>
          </a:p>
          <a:p>
            <a:pPr>
              <a:lnSpc>
                <a:spcPct val="150000"/>
              </a:lnSpc>
            </a:pPr>
            <a:r>
              <a:rPr lang="en-US" altLang="ko-KR" sz="2000" b="1" dirty="0" smtClean="0">
                <a:solidFill>
                  <a:srgbClr val="FFFF00"/>
                </a:solidFill>
                <a:latin typeface="微軟正黑體" panose="020B0604030504040204" pitchFamily="34" charset="-120"/>
                <a:ea typeface="微軟正黑體" panose="020B0604030504040204" pitchFamily="34" charset="-120"/>
              </a:rPr>
              <a:t>Nov. 24</a:t>
            </a:r>
            <a:r>
              <a:rPr lang="en-US" altLang="ko-KR" sz="2000" b="1" baseline="30000" dirty="0" smtClean="0">
                <a:solidFill>
                  <a:srgbClr val="FFFF00"/>
                </a:solidFill>
                <a:latin typeface="微軟正黑體" panose="020B0604030504040204" pitchFamily="34" charset="-120"/>
                <a:ea typeface="微軟正黑體" panose="020B0604030504040204" pitchFamily="34" charset="-120"/>
              </a:rPr>
              <a:t>th</a:t>
            </a:r>
            <a:r>
              <a:rPr lang="en-US" altLang="ko-KR" sz="2000" b="1" dirty="0" smtClean="0">
                <a:solidFill>
                  <a:srgbClr val="FFFF00"/>
                </a:solidFill>
                <a:latin typeface="微軟正黑體" panose="020B0604030504040204" pitchFamily="34" charset="-120"/>
                <a:ea typeface="微軟正黑體" panose="020B0604030504040204" pitchFamily="34" charset="-120"/>
              </a:rPr>
              <a:t> </a:t>
            </a:r>
            <a:r>
              <a:rPr lang="en-US" altLang="ko-KR" sz="2000" b="1" dirty="0">
                <a:solidFill>
                  <a:srgbClr val="FFFF00"/>
                </a:solidFill>
                <a:latin typeface="微軟正黑體" panose="020B0604030504040204" pitchFamily="34" charset="-120"/>
                <a:ea typeface="微軟正黑體" panose="020B0604030504040204" pitchFamily="34" charset="-120"/>
              </a:rPr>
              <a:t>, 2020</a:t>
            </a:r>
          </a:p>
        </p:txBody>
      </p:sp>
      <p:cxnSp>
        <p:nvCxnSpPr>
          <p:cNvPr id="15" name="직선 연결선 14"/>
          <p:cNvCxnSpPr/>
          <p:nvPr/>
        </p:nvCxnSpPr>
        <p:spPr>
          <a:xfrm rot="5400000">
            <a:off x="956619" y="4262861"/>
            <a:ext cx="1080000" cy="0"/>
          </a:xfrm>
          <a:prstGeom prst="line">
            <a:avLst/>
          </a:prstGeom>
          <a:ln>
            <a:solidFill>
              <a:srgbClr val="E8C1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424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직선 연결선 126"/>
          <p:cNvCxnSpPr/>
          <p:nvPr/>
        </p:nvCxnSpPr>
        <p:spPr>
          <a:xfrm>
            <a:off x="1491048" y="706056"/>
            <a:ext cx="9252000" cy="0"/>
          </a:xfrm>
          <a:prstGeom prst="line">
            <a:avLst/>
          </a:prstGeom>
          <a:ln>
            <a:solidFill>
              <a:srgbClr val="E8C193"/>
            </a:solidFill>
          </a:ln>
        </p:spPr>
        <p:style>
          <a:lnRef idx="1">
            <a:schemeClr val="accent1"/>
          </a:lnRef>
          <a:fillRef idx="0">
            <a:schemeClr val="accent1"/>
          </a:fillRef>
          <a:effectRef idx="0">
            <a:schemeClr val="accent1"/>
          </a:effectRef>
          <a:fontRef idx="minor">
            <a:schemeClr val="tx1"/>
          </a:fontRef>
        </p:style>
      </p:cxnSp>
      <p:sp>
        <p:nvSpPr>
          <p:cNvPr id="128" name="직사각형 127"/>
          <p:cNvSpPr/>
          <p:nvPr/>
        </p:nvSpPr>
        <p:spPr>
          <a:xfrm>
            <a:off x="3069048" y="198224"/>
            <a:ext cx="6096000" cy="789960"/>
          </a:xfrm>
          <a:prstGeom prst="rect">
            <a:avLst/>
          </a:prstGeom>
          <a:solidFill>
            <a:srgbClr val="2E2E31"/>
          </a:solidFill>
        </p:spPr>
        <p:txBody>
          <a:bodyPr>
            <a:spAutoFit/>
          </a:bodyPr>
          <a:lstStyle/>
          <a:p>
            <a:pPr algn="ctr" latinLnBrk="0">
              <a:lnSpc>
                <a:spcPct val="150000"/>
              </a:lnSpc>
              <a:defRPr/>
            </a:pPr>
            <a:r>
              <a:rPr lang="en-US" altLang="ko-KR" sz="3200" b="1" kern="0" dirty="0" smtClean="0">
                <a:solidFill>
                  <a:srgbClr val="E8C193"/>
                </a:solidFill>
                <a:latin typeface="微軟正黑體" panose="020B0604030504040204" pitchFamily="34" charset="-120"/>
                <a:ea typeface="微軟正黑體" panose="020B0604030504040204" pitchFamily="34" charset="-120"/>
              </a:rPr>
              <a:t>Japan </a:t>
            </a:r>
            <a:r>
              <a:rPr lang="en-US" altLang="ko-KR" sz="3200" b="1" kern="0" dirty="0">
                <a:solidFill>
                  <a:srgbClr val="E8C193"/>
                </a:solidFill>
                <a:latin typeface="微軟正黑體" panose="020B0604030504040204" pitchFamily="34" charset="-120"/>
                <a:ea typeface="微軟正黑體" panose="020B0604030504040204" pitchFamily="34" charset="-120"/>
              </a:rPr>
              <a:t>Patent Granted-2020</a:t>
            </a:r>
          </a:p>
        </p:txBody>
      </p:sp>
      <p:pic>
        <p:nvPicPr>
          <p:cNvPr id="24" name="圖片 23"/>
          <p:cNvPicPr>
            <a:picLocks noChangeAspect="1"/>
          </p:cNvPicPr>
          <p:nvPr/>
        </p:nvPicPr>
        <p:blipFill>
          <a:blip r:embed="rId3"/>
          <a:stretch>
            <a:fillRect/>
          </a:stretch>
        </p:blipFill>
        <p:spPr>
          <a:xfrm rot="5400000">
            <a:off x="3380668" y="-694090"/>
            <a:ext cx="5472760" cy="9000000"/>
          </a:xfrm>
          <a:prstGeom prst="rect">
            <a:avLst/>
          </a:prstGeom>
          <a:effectLst>
            <a:glow rad="228600">
              <a:schemeClr val="accent3">
                <a:satMod val="175000"/>
                <a:alpha val="40000"/>
              </a:schemeClr>
            </a:glow>
          </a:effectLst>
        </p:spPr>
      </p:pic>
      <p:pic>
        <p:nvPicPr>
          <p:cNvPr id="2" name="圖片 1"/>
          <p:cNvPicPr>
            <a:picLocks noChangeAspect="1"/>
          </p:cNvPicPr>
          <p:nvPr/>
        </p:nvPicPr>
        <p:blipFill>
          <a:blip r:embed="rId4"/>
          <a:stretch>
            <a:fillRect/>
          </a:stretch>
        </p:blipFill>
        <p:spPr>
          <a:xfrm rot="5400000">
            <a:off x="5837133" y="4197614"/>
            <a:ext cx="342900" cy="4178300"/>
          </a:xfrm>
          <a:prstGeom prst="rect">
            <a:avLst/>
          </a:prstGeom>
        </p:spPr>
      </p:pic>
      <p:sp>
        <p:nvSpPr>
          <p:cNvPr id="6" name="圓角矩形 5"/>
          <p:cNvSpPr/>
          <p:nvPr/>
        </p:nvSpPr>
        <p:spPr>
          <a:xfrm>
            <a:off x="5583145" y="6124437"/>
            <a:ext cx="2591018" cy="333329"/>
          </a:xfrm>
          <a:prstGeom prst="roundRect">
            <a:avLst/>
          </a:prstGeom>
          <a:solidFill>
            <a:srgbClr val="FF0000">
              <a:alpha val="15000"/>
            </a:srgb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solidFill>
                <a:srgbClr val="FF0000"/>
              </a:solidFill>
            </a:endParaRPr>
          </a:p>
        </p:txBody>
      </p:sp>
    </p:spTree>
    <p:extLst>
      <p:ext uri="{BB962C8B-B14F-4D97-AF65-F5344CB8AC3E}">
        <p14:creationId xmlns:p14="http://schemas.microsoft.com/office/powerpoint/2010/main" val="2869139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직선 연결선 126"/>
          <p:cNvCxnSpPr/>
          <p:nvPr/>
        </p:nvCxnSpPr>
        <p:spPr>
          <a:xfrm>
            <a:off x="1491048" y="706056"/>
            <a:ext cx="9252000" cy="0"/>
          </a:xfrm>
          <a:prstGeom prst="line">
            <a:avLst/>
          </a:prstGeom>
          <a:ln>
            <a:solidFill>
              <a:srgbClr val="E8C193"/>
            </a:solidFill>
          </a:ln>
        </p:spPr>
        <p:style>
          <a:lnRef idx="1">
            <a:schemeClr val="accent1"/>
          </a:lnRef>
          <a:fillRef idx="0">
            <a:schemeClr val="accent1"/>
          </a:fillRef>
          <a:effectRef idx="0">
            <a:schemeClr val="accent1"/>
          </a:effectRef>
          <a:fontRef idx="minor">
            <a:schemeClr val="tx1"/>
          </a:fontRef>
        </p:style>
      </p:cxnSp>
      <p:sp>
        <p:nvSpPr>
          <p:cNvPr id="128" name="직사각형 127"/>
          <p:cNvSpPr/>
          <p:nvPr/>
        </p:nvSpPr>
        <p:spPr>
          <a:xfrm>
            <a:off x="3069048" y="198224"/>
            <a:ext cx="6096000" cy="789960"/>
          </a:xfrm>
          <a:prstGeom prst="rect">
            <a:avLst/>
          </a:prstGeom>
          <a:solidFill>
            <a:srgbClr val="2E2E31"/>
          </a:solidFill>
        </p:spPr>
        <p:txBody>
          <a:bodyPr>
            <a:spAutoFit/>
          </a:bodyPr>
          <a:lstStyle/>
          <a:p>
            <a:pPr algn="ctr" latinLnBrk="0">
              <a:lnSpc>
                <a:spcPct val="150000"/>
              </a:lnSpc>
              <a:defRPr/>
            </a:pPr>
            <a:r>
              <a:rPr lang="en-US" altLang="ko-KR" sz="3200" b="1" kern="0" dirty="0" smtClean="0">
                <a:solidFill>
                  <a:srgbClr val="E8C193"/>
                </a:solidFill>
                <a:latin typeface="微軟正黑體" panose="020B0604030504040204" pitchFamily="34" charset="-120"/>
                <a:ea typeface="微軟正黑體" panose="020B0604030504040204" pitchFamily="34" charset="-120"/>
              </a:rPr>
              <a:t>Taiwan </a:t>
            </a:r>
            <a:r>
              <a:rPr lang="en-US" altLang="ko-KR" sz="3200" b="1" kern="0" dirty="0">
                <a:solidFill>
                  <a:srgbClr val="E8C193"/>
                </a:solidFill>
                <a:latin typeface="微軟正黑體" panose="020B0604030504040204" pitchFamily="34" charset="-120"/>
                <a:ea typeface="微軟正黑體" panose="020B0604030504040204" pitchFamily="34" charset="-120"/>
              </a:rPr>
              <a:t>Patent Granted-2020</a:t>
            </a:r>
          </a:p>
        </p:txBody>
      </p:sp>
      <p:pic>
        <p:nvPicPr>
          <p:cNvPr id="5" name="圖片 4"/>
          <p:cNvPicPr>
            <a:picLocks noChangeAspect="1"/>
          </p:cNvPicPr>
          <p:nvPr/>
        </p:nvPicPr>
        <p:blipFill>
          <a:blip r:embed="rId3"/>
          <a:stretch>
            <a:fillRect/>
          </a:stretch>
        </p:blipFill>
        <p:spPr>
          <a:xfrm rot="16200000">
            <a:off x="3513548" y="890039"/>
            <a:ext cx="5207000" cy="5854700"/>
          </a:xfrm>
          <a:prstGeom prst="rect">
            <a:avLst/>
          </a:prstGeom>
          <a:effectLst>
            <a:glow rad="228600">
              <a:schemeClr val="accent3">
                <a:satMod val="175000"/>
                <a:alpha val="40000"/>
              </a:schemeClr>
            </a:glow>
          </a:effectLst>
        </p:spPr>
      </p:pic>
      <p:pic>
        <p:nvPicPr>
          <p:cNvPr id="2" name="圖片 1"/>
          <p:cNvPicPr>
            <a:picLocks noChangeAspect="1"/>
          </p:cNvPicPr>
          <p:nvPr/>
        </p:nvPicPr>
        <p:blipFill>
          <a:blip r:embed="rId4"/>
          <a:stretch>
            <a:fillRect/>
          </a:stretch>
        </p:blipFill>
        <p:spPr>
          <a:xfrm rot="16200000">
            <a:off x="6016021" y="3228656"/>
            <a:ext cx="457200" cy="5143500"/>
          </a:xfrm>
          <a:prstGeom prst="rect">
            <a:avLst/>
          </a:prstGeom>
        </p:spPr>
      </p:pic>
      <p:pic>
        <p:nvPicPr>
          <p:cNvPr id="4" name="圖片 3"/>
          <p:cNvPicPr>
            <a:picLocks noChangeAspect="1"/>
          </p:cNvPicPr>
          <p:nvPr/>
        </p:nvPicPr>
        <p:blipFill>
          <a:blip r:embed="rId5"/>
          <a:stretch>
            <a:fillRect/>
          </a:stretch>
        </p:blipFill>
        <p:spPr>
          <a:xfrm rot="16200000">
            <a:off x="5926220" y="2229936"/>
            <a:ext cx="393700" cy="5105400"/>
          </a:xfrm>
          <a:prstGeom prst="rect">
            <a:avLst/>
          </a:prstGeom>
        </p:spPr>
      </p:pic>
      <p:sp>
        <p:nvSpPr>
          <p:cNvPr id="9" name="圓角矩形 8"/>
          <p:cNvSpPr/>
          <p:nvPr/>
        </p:nvSpPr>
        <p:spPr>
          <a:xfrm>
            <a:off x="3477690" y="4637110"/>
            <a:ext cx="5345165" cy="342930"/>
          </a:xfrm>
          <a:prstGeom prst="roundRect">
            <a:avLst/>
          </a:prstGeom>
          <a:solidFill>
            <a:srgbClr val="FF0000">
              <a:alpha val="15000"/>
            </a:srgb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solidFill>
                <a:srgbClr val="FF0000"/>
              </a:solidFill>
            </a:endParaRPr>
          </a:p>
        </p:txBody>
      </p:sp>
    </p:spTree>
    <p:extLst>
      <p:ext uri="{BB962C8B-B14F-4D97-AF65-F5344CB8AC3E}">
        <p14:creationId xmlns:p14="http://schemas.microsoft.com/office/powerpoint/2010/main" val="1283427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직선 연결선 126"/>
          <p:cNvCxnSpPr/>
          <p:nvPr/>
        </p:nvCxnSpPr>
        <p:spPr>
          <a:xfrm>
            <a:off x="1491048" y="706056"/>
            <a:ext cx="9252000" cy="0"/>
          </a:xfrm>
          <a:prstGeom prst="line">
            <a:avLst/>
          </a:prstGeom>
          <a:ln>
            <a:solidFill>
              <a:srgbClr val="E8C193"/>
            </a:solidFill>
          </a:ln>
        </p:spPr>
        <p:style>
          <a:lnRef idx="1">
            <a:schemeClr val="accent1"/>
          </a:lnRef>
          <a:fillRef idx="0">
            <a:schemeClr val="accent1"/>
          </a:fillRef>
          <a:effectRef idx="0">
            <a:schemeClr val="accent1"/>
          </a:effectRef>
          <a:fontRef idx="minor">
            <a:schemeClr val="tx1"/>
          </a:fontRef>
        </p:style>
      </p:cxnSp>
      <p:sp>
        <p:nvSpPr>
          <p:cNvPr id="128" name="직사각형 127"/>
          <p:cNvSpPr/>
          <p:nvPr/>
        </p:nvSpPr>
        <p:spPr>
          <a:xfrm>
            <a:off x="3069048" y="306391"/>
            <a:ext cx="6096000" cy="655372"/>
          </a:xfrm>
          <a:prstGeom prst="rect">
            <a:avLst/>
          </a:prstGeom>
          <a:solidFill>
            <a:srgbClr val="2E2E31"/>
          </a:solidFill>
        </p:spPr>
        <p:txBody>
          <a:bodyPr>
            <a:spAutoFit/>
          </a:bodyPr>
          <a:lstStyle/>
          <a:p>
            <a:pPr algn="ctr" latinLnBrk="0">
              <a:lnSpc>
                <a:spcPct val="150000"/>
              </a:lnSpc>
              <a:defRPr/>
            </a:pPr>
            <a:r>
              <a:rPr lang="en-US" altLang="ko-KR" sz="2800" b="1" kern="0" dirty="0">
                <a:solidFill>
                  <a:srgbClr val="E8C193"/>
                </a:solidFill>
              </a:rPr>
              <a:t>Detection Technology</a:t>
            </a:r>
          </a:p>
        </p:txBody>
      </p:sp>
      <p:sp>
        <p:nvSpPr>
          <p:cNvPr id="124" name="文字方塊 123"/>
          <p:cNvSpPr txBox="1"/>
          <p:nvPr/>
        </p:nvSpPr>
        <p:spPr>
          <a:xfrm>
            <a:off x="3479818" y="6433889"/>
            <a:ext cx="5274457" cy="369332"/>
          </a:xfrm>
          <a:prstGeom prst="rect">
            <a:avLst/>
          </a:prstGeom>
          <a:noFill/>
        </p:spPr>
        <p:txBody>
          <a:bodyPr wrap="none" rtlCol="0">
            <a:spAutoFit/>
          </a:bodyPr>
          <a:lstStyle/>
          <a:p>
            <a:r>
              <a:rPr kumimoji="1" lang="en-US" altLang="zh-TW" b="1" dirty="0">
                <a:solidFill>
                  <a:srgbClr val="E8C193"/>
                </a:solidFill>
                <a:latin typeface="微軟正黑體" panose="020B0604030504040204" pitchFamily="34" charset="-120"/>
                <a:ea typeface="微軟正黑體" panose="020B0604030504040204" pitchFamily="34" charset="-120"/>
                <a:cs typeface="Times New Roman"/>
              </a:rPr>
              <a:t>Collaborated with Prof. MKC at </a:t>
            </a:r>
            <a:r>
              <a:rPr kumimoji="1" lang="en-US" altLang="zh-TW" b="1" dirty="0" err="1">
                <a:solidFill>
                  <a:srgbClr val="E8C193"/>
                </a:solidFill>
                <a:latin typeface="微軟正黑體" panose="020B0604030504040204" pitchFamily="34" charset="-120"/>
                <a:ea typeface="微軟正黑體" panose="020B0604030504040204" pitchFamily="34" charset="-120"/>
                <a:cs typeface="Times New Roman"/>
              </a:rPr>
              <a:t>Tamkang</a:t>
            </a:r>
            <a:r>
              <a:rPr kumimoji="1" lang="en-US" altLang="zh-TW" b="1" dirty="0">
                <a:solidFill>
                  <a:srgbClr val="E8C193"/>
                </a:solidFill>
                <a:latin typeface="微軟正黑體" panose="020B0604030504040204" pitchFamily="34" charset="-120"/>
                <a:ea typeface="微軟正黑體" panose="020B0604030504040204" pitchFamily="34" charset="-120"/>
                <a:cs typeface="Times New Roman"/>
              </a:rPr>
              <a:t> Univ.</a:t>
            </a: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047" y="1077306"/>
            <a:ext cx="7200000" cy="51700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492082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직사각형 127"/>
          <p:cNvSpPr/>
          <p:nvPr/>
        </p:nvSpPr>
        <p:spPr>
          <a:xfrm>
            <a:off x="578556" y="306391"/>
            <a:ext cx="10823222" cy="702756"/>
          </a:xfrm>
          <a:prstGeom prst="rect">
            <a:avLst/>
          </a:prstGeom>
          <a:solidFill>
            <a:srgbClr val="2E2E31"/>
          </a:solidFill>
        </p:spPr>
        <p:txBody>
          <a:bodyPr wrap="square">
            <a:spAutoFit/>
          </a:bodyPr>
          <a:lstStyle/>
          <a:p>
            <a:pPr algn="ctr" latinLnBrk="0">
              <a:lnSpc>
                <a:spcPct val="150000"/>
              </a:lnSpc>
              <a:defRPr/>
            </a:pPr>
            <a:r>
              <a:rPr lang="en-US" altLang="zh-TW" sz="2800" b="1" kern="0" dirty="0" smtClean="0">
                <a:solidFill>
                  <a:srgbClr val="E8C193"/>
                </a:solidFill>
                <a:latin typeface="微軟正黑體" panose="020B0604030504040204" pitchFamily="34" charset="-120"/>
                <a:ea typeface="微軟正黑體" panose="020B0604030504040204" pitchFamily="34" charset="-120"/>
              </a:rPr>
              <a:t>Liquid Crystal Based Boron Detection System</a:t>
            </a:r>
            <a:endParaRPr lang="zh-TW" altLang="en-US" sz="2800" b="1" kern="0" dirty="0">
              <a:solidFill>
                <a:srgbClr val="E8C193"/>
              </a:solidFill>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438" y="1105722"/>
            <a:ext cx="8141220" cy="54000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445242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직선 연결선 126"/>
          <p:cNvCxnSpPr/>
          <p:nvPr/>
        </p:nvCxnSpPr>
        <p:spPr>
          <a:xfrm>
            <a:off x="1491048" y="706056"/>
            <a:ext cx="9252000" cy="0"/>
          </a:xfrm>
          <a:prstGeom prst="line">
            <a:avLst/>
          </a:prstGeom>
          <a:ln>
            <a:solidFill>
              <a:srgbClr val="E8C193"/>
            </a:solidFill>
          </a:ln>
        </p:spPr>
        <p:style>
          <a:lnRef idx="1">
            <a:schemeClr val="accent1"/>
          </a:lnRef>
          <a:fillRef idx="0">
            <a:schemeClr val="accent1"/>
          </a:fillRef>
          <a:effectRef idx="0">
            <a:schemeClr val="accent1"/>
          </a:effectRef>
          <a:fontRef idx="minor">
            <a:schemeClr val="tx1"/>
          </a:fontRef>
        </p:style>
      </p:cxnSp>
      <p:sp>
        <p:nvSpPr>
          <p:cNvPr id="128" name="직사각형 127"/>
          <p:cNvSpPr/>
          <p:nvPr/>
        </p:nvSpPr>
        <p:spPr>
          <a:xfrm>
            <a:off x="3069048" y="198224"/>
            <a:ext cx="6096000" cy="789960"/>
          </a:xfrm>
          <a:prstGeom prst="rect">
            <a:avLst/>
          </a:prstGeom>
          <a:solidFill>
            <a:srgbClr val="2E2E31"/>
          </a:solidFill>
        </p:spPr>
        <p:txBody>
          <a:bodyPr>
            <a:spAutoFit/>
          </a:bodyPr>
          <a:lstStyle/>
          <a:p>
            <a:pPr algn="ctr" latinLnBrk="0">
              <a:lnSpc>
                <a:spcPct val="150000"/>
              </a:lnSpc>
              <a:defRPr/>
            </a:pPr>
            <a:r>
              <a:rPr lang="en-US" altLang="ko-KR" sz="3200" b="1" kern="0" dirty="0">
                <a:solidFill>
                  <a:srgbClr val="E8C193"/>
                </a:solidFill>
                <a:latin typeface="微軟正黑體" panose="020B0604030504040204" pitchFamily="34" charset="-120"/>
                <a:ea typeface="微軟正黑體" panose="020B0604030504040204" pitchFamily="34" charset="-120"/>
              </a:rPr>
              <a:t>US Patent Granted-2020</a:t>
            </a:r>
          </a:p>
        </p:txBody>
      </p:sp>
      <p:pic>
        <p:nvPicPr>
          <p:cNvPr id="6" name="圖片 5"/>
          <p:cNvPicPr>
            <a:picLocks noChangeAspect="1"/>
          </p:cNvPicPr>
          <p:nvPr/>
        </p:nvPicPr>
        <p:blipFill>
          <a:blip r:embed="rId3"/>
          <a:stretch>
            <a:fillRect/>
          </a:stretch>
        </p:blipFill>
        <p:spPr>
          <a:xfrm rot="5400000">
            <a:off x="3717174" y="-893706"/>
            <a:ext cx="4784810" cy="9000000"/>
          </a:xfrm>
          <a:prstGeom prst="rect">
            <a:avLst/>
          </a:prstGeom>
          <a:effectLst>
            <a:glow rad="228600">
              <a:schemeClr val="accent3">
                <a:satMod val="175000"/>
                <a:alpha val="40000"/>
              </a:schemeClr>
            </a:glow>
          </a:effectLst>
        </p:spPr>
      </p:pic>
      <p:sp>
        <p:nvSpPr>
          <p:cNvPr id="7" name="圓角矩形 6"/>
          <p:cNvSpPr/>
          <p:nvPr/>
        </p:nvSpPr>
        <p:spPr>
          <a:xfrm>
            <a:off x="9001431" y="2679394"/>
            <a:ext cx="1496625" cy="333329"/>
          </a:xfrm>
          <a:prstGeom prst="roundRect">
            <a:avLst/>
          </a:prstGeom>
          <a:solidFill>
            <a:srgbClr val="FF0000">
              <a:alpha val="15000"/>
            </a:srgb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dirty="0">
              <a:solidFill>
                <a:srgbClr val="FF0000"/>
              </a:solidFill>
            </a:endParaRPr>
          </a:p>
        </p:txBody>
      </p:sp>
    </p:spTree>
    <p:extLst>
      <p:ext uri="{BB962C8B-B14F-4D97-AF65-F5344CB8AC3E}">
        <p14:creationId xmlns:p14="http://schemas.microsoft.com/office/powerpoint/2010/main" val="2915362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타원 201"/>
          <p:cNvSpPr/>
          <p:nvPr/>
        </p:nvSpPr>
        <p:spPr>
          <a:xfrm>
            <a:off x="4537229" y="2291072"/>
            <a:ext cx="1314000" cy="1314000"/>
          </a:xfrm>
          <a:prstGeom prst="ellipse">
            <a:avLst/>
          </a:prstGeom>
          <a:gradFill flip="none" rotWithShape="1">
            <a:gsLst>
              <a:gs pos="0">
                <a:srgbClr val="333234"/>
              </a:gs>
              <a:gs pos="100000">
                <a:srgbClr val="313033"/>
              </a:gs>
            </a:gsLst>
            <a:lin ang="18900000" scaled="1"/>
            <a:tileRect/>
          </a:gradFill>
          <a:ln>
            <a:noFill/>
          </a:ln>
          <a:effectLst>
            <a:outerShdw blurRad="1104900" dist="520700" dir="7800000" sx="80000" sy="8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3" name="타원 202"/>
          <p:cNvSpPr/>
          <p:nvPr/>
        </p:nvSpPr>
        <p:spPr>
          <a:xfrm>
            <a:off x="6349078" y="2319396"/>
            <a:ext cx="1314000" cy="1314000"/>
          </a:xfrm>
          <a:prstGeom prst="ellipse">
            <a:avLst/>
          </a:prstGeom>
          <a:gradFill flip="none" rotWithShape="1">
            <a:gsLst>
              <a:gs pos="0">
                <a:srgbClr val="333234"/>
              </a:gs>
              <a:gs pos="100000">
                <a:srgbClr val="313033"/>
              </a:gs>
            </a:gsLst>
            <a:lin ang="18900000" scaled="1"/>
            <a:tileRect/>
          </a:gradFill>
          <a:ln>
            <a:noFill/>
          </a:ln>
          <a:effectLst>
            <a:outerShdw blurRad="1104900" dist="520700" dir="7800000" sx="80000" sy="8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01" name="타원 200"/>
          <p:cNvSpPr/>
          <p:nvPr/>
        </p:nvSpPr>
        <p:spPr>
          <a:xfrm>
            <a:off x="5409510" y="4301611"/>
            <a:ext cx="1314000" cy="1314000"/>
          </a:xfrm>
          <a:prstGeom prst="ellipse">
            <a:avLst/>
          </a:prstGeom>
          <a:gradFill flip="none" rotWithShape="1">
            <a:gsLst>
              <a:gs pos="0">
                <a:srgbClr val="333234"/>
              </a:gs>
              <a:gs pos="100000">
                <a:srgbClr val="313033"/>
              </a:gs>
            </a:gsLst>
            <a:lin ang="18900000" scaled="1"/>
            <a:tileRect/>
          </a:gradFill>
          <a:ln>
            <a:noFill/>
          </a:ln>
          <a:effectLst>
            <a:outerShdw blurRad="1104900" dist="520700" dir="7800000" sx="80000" sy="8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127" name="직선 연결선 126"/>
          <p:cNvCxnSpPr/>
          <p:nvPr/>
        </p:nvCxnSpPr>
        <p:spPr>
          <a:xfrm>
            <a:off x="1491048" y="706056"/>
            <a:ext cx="9252000" cy="0"/>
          </a:xfrm>
          <a:prstGeom prst="line">
            <a:avLst/>
          </a:prstGeom>
          <a:ln>
            <a:solidFill>
              <a:srgbClr val="E8C193"/>
            </a:solidFill>
          </a:ln>
        </p:spPr>
        <p:style>
          <a:lnRef idx="1">
            <a:schemeClr val="accent1"/>
          </a:lnRef>
          <a:fillRef idx="0">
            <a:schemeClr val="accent1"/>
          </a:fillRef>
          <a:effectRef idx="0">
            <a:schemeClr val="accent1"/>
          </a:effectRef>
          <a:fontRef idx="minor">
            <a:schemeClr val="tx1"/>
          </a:fontRef>
        </p:style>
      </p:cxnSp>
      <p:sp>
        <p:nvSpPr>
          <p:cNvPr id="128" name="직사각형 127"/>
          <p:cNvSpPr/>
          <p:nvPr/>
        </p:nvSpPr>
        <p:spPr>
          <a:xfrm>
            <a:off x="3069048" y="198224"/>
            <a:ext cx="6096000" cy="1708160"/>
          </a:xfrm>
          <a:prstGeom prst="rect">
            <a:avLst/>
          </a:prstGeom>
          <a:solidFill>
            <a:srgbClr val="2E2E31"/>
          </a:solidFill>
        </p:spPr>
        <p:txBody>
          <a:bodyPr>
            <a:spAutoFit/>
          </a:bodyPr>
          <a:lstStyle/>
          <a:p>
            <a:pPr algn="ctr" latinLnBrk="0">
              <a:lnSpc>
                <a:spcPct val="150000"/>
              </a:lnSpc>
              <a:defRPr/>
            </a:pPr>
            <a:r>
              <a:rPr lang="en-US" altLang="zh-TW" sz="3600" b="1" kern="0" dirty="0" smtClean="0">
                <a:solidFill>
                  <a:srgbClr val="E8C193"/>
                </a:solidFill>
                <a:latin typeface="微軟正黑體" panose="020B0604030504040204" pitchFamily="34" charset="-120"/>
                <a:ea typeface="微軟正黑體" panose="020B0604030504040204" pitchFamily="34" charset="-120"/>
              </a:rPr>
              <a:t>Proposal Summary</a:t>
            </a:r>
          </a:p>
          <a:p>
            <a:pPr algn="ctr" latinLnBrk="0">
              <a:lnSpc>
                <a:spcPct val="150000"/>
              </a:lnSpc>
              <a:defRPr/>
            </a:pPr>
            <a:r>
              <a:rPr lang="en-US" altLang="zh-TW" sz="3600" b="1" kern="0" dirty="0" smtClean="0">
                <a:solidFill>
                  <a:srgbClr val="FFFF00"/>
                </a:solidFill>
                <a:latin typeface="微軟正黑體" panose="020B0604030504040204" pitchFamily="34" charset="-120"/>
                <a:ea typeface="微軟正黑體" panose="020B0604030504040204" pitchFamily="34" charset="-120"/>
              </a:rPr>
              <a:t>The Team</a:t>
            </a:r>
            <a:endParaRPr lang="zh-TW" altLang="en-US" sz="3600" b="1" kern="0" dirty="0">
              <a:solidFill>
                <a:srgbClr val="FFFF00"/>
              </a:solidFill>
              <a:latin typeface="微軟正黑體" panose="020B0604030504040204" pitchFamily="34" charset="-120"/>
              <a:ea typeface="微軟正黑體" panose="020B0604030504040204" pitchFamily="34" charset="-120"/>
            </a:endParaRPr>
          </a:p>
        </p:txBody>
      </p:sp>
      <p:sp>
        <p:nvSpPr>
          <p:cNvPr id="118" name="직사각형 117"/>
          <p:cNvSpPr/>
          <p:nvPr/>
        </p:nvSpPr>
        <p:spPr>
          <a:xfrm>
            <a:off x="7025398" y="2147191"/>
            <a:ext cx="4836471" cy="1338828"/>
          </a:xfrm>
          <a:prstGeom prst="rect">
            <a:avLst/>
          </a:prstGeom>
        </p:spPr>
        <p:txBody>
          <a:bodyPr wrap="square">
            <a:spAutoFit/>
          </a:bodyPr>
          <a:lstStyle/>
          <a:p>
            <a:pPr algn="ctr">
              <a:lnSpc>
                <a:spcPct val="150000"/>
              </a:lnSpc>
            </a:pPr>
            <a:r>
              <a:rPr lang="zh-TW" altLang="en-US" b="1" dirty="0" smtClean="0">
                <a:solidFill>
                  <a:srgbClr val="E8C193"/>
                </a:solidFill>
                <a:latin typeface="微軟正黑體" panose="020B0604030504040204" pitchFamily="34" charset="-120"/>
                <a:ea typeface="微軟正黑體" panose="020B0604030504040204" pitchFamily="34" charset="-120"/>
              </a:rPr>
              <a:t>計畫</a:t>
            </a:r>
            <a:r>
              <a:rPr lang="zh-TW" altLang="en-US" b="1" dirty="0">
                <a:solidFill>
                  <a:srgbClr val="E8C193"/>
                </a:solidFill>
                <a:latin typeface="微軟正黑體" panose="020B0604030504040204" pitchFamily="34" charset="-120"/>
                <a:ea typeface="微軟正黑體" panose="020B0604030504040204" pitchFamily="34" charset="-120"/>
              </a:rPr>
              <a:t>主軸二 </a:t>
            </a:r>
            <a:r>
              <a:rPr lang="en-US" altLang="zh-TW" b="1" dirty="0">
                <a:solidFill>
                  <a:srgbClr val="E8C193"/>
                </a:solidFill>
                <a:latin typeface="微軟正黑體" panose="020B0604030504040204" pitchFamily="34" charset="-120"/>
                <a:ea typeface="微軟正黑體" panose="020B0604030504040204" pitchFamily="34" charset="-120"/>
              </a:rPr>
              <a:t>(</a:t>
            </a:r>
            <a:r>
              <a:rPr lang="zh-TW" altLang="en-US" b="1" dirty="0">
                <a:solidFill>
                  <a:srgbClr val="E8C193"/>
                </a:solidFill>
                <a:latin typeface="微軟正黑體" panose="020B0604030504040204" pitchFamily="34" charset="-120"/>
                <a:ea typeface="微軟正黑體" panose="020B0604030504040204" pitchFamily="34" charset="-120"/>
              </a:rPr>
              <a:t>微針藥物遞送系統</a:t>
            </a:r>
            <a:r>
              <a:rPr lang="en-US" altLang="zh-TW" b="1" dirty="0">
                <a:solidFill>
                  <a:srgbClr val="E8C193"/>
                </a:solidFill>
                <a:latin typeface="微軟正黑體" panose="020B0604030504040204" pitchFamily="34" charset="-120"/>
                <a:ea typeface="微軟正黑體" panose="020B0604030504040204" pitchFamily="34" charset="-120"/>
              </a:rPr>
              <a:t>)</a:t>
            </a:r>
            <a:r>
              <a:rPr lang="zh-TW" altLang="en-US" b="1" dirty="0" smtClean="0">
                <a:solidFill>
                  <a:srgbClr val="E8C193"/>
                </a:solidFill>
                <a:latin typeface="微軟正黑體" panose="020B0604030504040204" pitchFamily="34" charset="-120"/>
                <a:ea typeface="微軟正黑體" panose="020B0604030504040204" pitchFamily="34" charset="-120"/>
              </a:rPr>
              <a:t>：</a:t>
            </a:r>
            <a:endParaRPr lang="en-US" altLang="zh-TW" b="1" dirty="0" smtClean="0">
              <a:solidFill>
                <a:srgbClr val="E8C193"/>
              </a:solidFill>
              <a:latin typeface="微軟正黑體" panose="020B0604030504040204" pitchFamily="34" charset="-120"/>
              <a:ea typeface="微軟正黑體" panose="020B0604030504040204" pitchFamily="34" charset="-120"/>
            </a:endParaRPr>
          </a:p>
          <a:p>
            <a:pPr algn="ctr">
              <a:lnSpc>
                <a:spcPct val="150000"/>
              </a:lnSpc>
            </a:pPr>
            <a:r>
              <a:rPr lang="en-US" altLang="zh-TW" b="1" dirty="0" smtClean="0">
                <a:solidFill>
                  <a:schemeClr val="bg1"/>
                </a:solidFill>
                <a:latin typeface="微軟正黑體" panose="020B0604030504040204" pitchFamily="34" charset="-120"/>
                <a:ea typeface="微軟正黑體" panose="020B0604030504040204" pitchFamily="34" charset="-120"/>
              </a:rPr>
              <a:t>Ming-Kai </a:t>
            </a:r>
            <a:r>
              <a:rPr lang="en-US" altLang="zh-TW" b="1" dirty="0" err="1" smtClean="0">
                <a:solidFill>
                  <a:schemeClr val="bg1"/>
                </a:solidFill>
                <a:latin typeface="微軟正黑體" panose="020B0604030504040204" pitchFamily="34" charset="-120"/>
                <a:ea typeface="微軟正黑體" panose="020B0604030504040204" pitchFamily="34" charset="-120"/>
              </a:rPr>
              <a:t>Chern</a:t>
            </a:r>
            <a:r>
              <a:rPr lang="zh-TW" altLang="en-US" b="1" dirty="0" smtClean="0">
                <a:solidFill>
                  <a:schemeClr val="bg1"/>
                </a:solidFill>
                <a:latin typeface="微軟正黑體" panose="020B0604030504040204" pitchFamily="34" charset="-120"/>
                <a:ea typeface="微軟正黑體" panose="020B0604030504040204" pitchFamily="34" charset="-120"/>
              </a:rPr>
              <a:t> </a:t>
            </a:r>
            <a:r>
              <a:rPr lang="en-US" altLang="zh-TW" b="1" dirty="0" smtClean="0">
                <a:solidFill>
                  <a:schemeClr val="bg1"/>
                </a:solidFill>
                <a:latin typeface="微軟正黑體" panose="020B0604030504040204" pitchFamily="34" charset="-120"/>
                <a:ea typeface="微軟正黑體" panose="020B0604030504040204" pitchFamily="34" charset="-120"/>
              </a:rPr>
              <a:t>(</a:t>
            </a:r>
            <a:r>
              <a:rPr lang="en-US" altLang="zh-TW" b="1" dirty="0" smtClean="0">
                <a:solidFill>
                  <a:srgbClr val="FFFF00"/>
                </a:solidFill>
                <a:latin typeface="微軟正黑體" panose="020B0604030504040204" pitchFamily="34" charset="-120"/>
                <a:ea typeface="微軟正黑體" panose="020B0604030504040204" pitchFamily="34" charset="-120"/>
              </a:rPr>
              <a:t>Micro-needle</a:t>
            </a:r>
            <a:r>
              <a:rPr lang="en-US" altLang="zh-TW" b="1" dirty="0" smtClean="0">
                <a:solidFill>
                  <a:schemeClr val="bg1"/>
                </a:solidFill>
                <a:latin typeface="微軟正黑體" panose="020B0604030504040204" pitchFamily="34" charset="-120"/>
                <a:ea typeface="微軟正黑體" panose="020B0604030504040204" pitchFamily="34" charset="-120"/>
              </a:rPr>
              <a:t>)</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lnSpc>
                <a:spcPct val="150000"/>
              </a:lnSpc>
            </a:pPr>
            <a:r>
              <a:rPr lang="en-US" altLang="zh-TW" b="1" dirty="0" err="1" smtClean="0">
                <a:solidFill>
                  <a:schemeClr val="bg1"/>
                </a:solidFill>
                <a:latin typeface="微軟正黑體" panose="020B0604030504040204" pitchFamily="34" charset="-120"/>
                <a:ea typeface="微軟正黑體" panose="020B0604030504040204" pitchFamily="34" charset="-120"/>
              </a:rPr>
              <a:t>Yau</a:t>
            </a:r>
            <a:r>
              <a:rPr lang="en-US" altLang="zh-TW" b="1" dirty="0" smtClean="0">
                <a:solidFill>
                  <a:schemeClr val="bg1"/>
                </a:solidFill>
                <a:latin typeface="微軟正黑體" panose="020B0604030504040204" pitchFamily="34" charset="-120"/>
                <a:ea typeface="微軟正黑體" panose="020B0604030504040204" pitchFamily="34" charset="-120"/>
              </a:rPr>
              <a:t>-Hung Chen</a:t>
            </a:r>
            <a:r>
              <a:rPr lang="zh-TW" altLang="en-US" b="1" dirty="0" smtClean="0">
                <a:solidFill>
                  <a:schemeClr val="bg1"/>
                </a:solidFill>
                <a:latin typeface="微軟正黑體" panose="020B0604030504040204" pitchFamily="34" charset="-120"/>
                <a:ea typeface="微軟正黑體" panose="020B0604030504040204" pitchFamily="34" charset="-120"/>
              </a:rPr>
              <a:t> </a:t>
            </a:r>
            <a:r>
              <a:rPr lang="en-US" altLang="zh-TW" b="1" dirty="0" smtClean="0">
                <a:solidFill>
                  <a:schemeClr val="bg1"/>
                </a:solidFill>
                <a:latin typeface="微軟正黑體" panose="020B0604030504040204" pitchFamily="34" charset="-120"/>
                <a:ea typeface="微軟正黑體" panose="020B0604030504040204" pitchFamily="34" charset="-120"/>
              </a:rPr>
              <a:t>(</a:t>
            </a:r>
            <a:r>
              <a:rPr lang="en-US" altLang="zh-TW" b="1" dirty="0" smtClean="0">
                <a:solidFill>
                  <a:srgbClr val="FFFF00"/>
                </a:solidFill>
                <a:latin typeface="微軟正黑體" panose="020B0604030504040204" pitchFamily="34" charset="-120"/>
                <a:ea typeface="微軟正黑體" panose="020B0604030504040204" pitchFamily="34" charset="-120"/>
              </a:rPr>
              <a:t>Toxicology</a:t>
            </a:r>
            <a:r>
              <a:rPr lang="en-US" altLang="zh-TW" b="1" dirty="0" smtClean="0">
                <a:solidFill>
                  <a:schemeClr val="bg1"/>
                </a:solidFill>
                <a:latin typeface="微軟正黑體" panose="020B0604030504040204" pitchFamily="34" charset="-120"/>
                <a:ea typeface="微軟正黑體" panose="020B0604030504040204" pitchFamily="34" charset="-120"/>
              </a:rPr>
              <a:t>)</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cxnSp>
        <p:nvCxnSpPr>
          <p:cNvPr id="119" name="직선 연결선 118"/>
          <p:cNvCxnSpPr/>
          <p:nvPr/>
        </p:nvCxnSpPr>
        <p:spPr>
          <a:xfrm>
            <a:off x="8081574" y="3485559"/>
            <a:ext cx="2772000" cy="0"/>
          </a:xfrm>
          <a:prstGeom prst="line">
            <a:avLst/>
          </a:prstGeom>
          <a:ln>
            <a:solidFill>
              <a:srgbClr val="BFB2B1"/>
            </a:solidFill>
            <a:prstDash val="sysDash"/>
          </a:ln>
        </p:spPr>
        <p:style>
          <a:lnRef idx="1">
            <a:schemeClr val="accent1"/>
          </a:lnRef>
          <a:fillRef idx="0">
            <a:schemeClr val="accent1"/>
          </a:fillRef>
          <a:effectRef idx="0">
            <a:schemeClr val="accent1"/>
          </a:effectRef>
          <a:fontRef idx="minor">
            <a:schemeClr val="tx1"/>
          </a:fontRef>
        </p:style>
      </p:cxnSp>
      <p:sp>
        <p:nvSpPr>
          <p:cNvPr id="122" name="직사각형 121"/>
          <p:cNvSpPr/>
          <p:nvPr/>
        </p:nvSpPr>
        <p:spPr>
          <a:xfrm>
            <a:off x="644019" y="2238189"/>
            <a:ext cx="3741336" cy="1315745"/>
          </a:xfrm>
          <a:prstGeom prst="rect">
            <a:avLst/>
          </a:prstGeom>
        </p:spPr>
        <p:txBody>
          <a:bodyPr wrap="square">
            <a:spAutoFit/>
          </a:bodyPr>
          <a:lstStyle/>
          <a:p>
            <a:pPr algn="ctr">
              <a:lnSpc>
                <a:spcPct val="150000"/>
              </a:lnSpc>
            </a:pPr>
            <a:r>
              <a:rPr lang="en-US" altLang="zh-TW" b="1" dirty="0" smtClean="0">
                <a:solidFill>
                  <a:srgbClr val="E8C193"/>
                </a:solidFill>
                <a:latin typeface="微軟正黑體" panose="020B0604030504040204" pitchFamily="34" charset="-120"/>
                <a:ea typeface="微軟正黑體" panose="020B0604030504040204" pitchFamily="34" charset="-120"/>
              </a:rPr>
              <a:t>Aim 1(Boron Drug Develop.)</a:t>
            </a:r>
            <a:r>
              <a:rPr lang="zh-TW" altLang="en-US" b="1" dirty="0" smtClean="0">
                <a:solidFill>
                  <a:srgbClr val="E8C193"/>
                </a:solidFill>
                <a:latin typeface="微軟正黑體" panose="020B0604030504040204" pitchFamily="34" charset="-120"/>
                <a:ea typeface="微軟正黑體" panose="020B0604030504040204" pitchFamily="34" charset="-120"/>
              </a:rPr>
              <a:t>：</a:t>
            </a:r>
            <a:endParaRPr lang="en-US" altLang="zh-TW" b="1" dirty="0" smtClean="0">
              <a:solidFill>
                <a:srgbClr val="E8C193"/>
              </a:solidFill>
              <a:latin typeface="微軟正黑體" panose="020B0604030504040204" pitchFamily="34" charset="-120"/>
              <a:ea typeface="微軟正黑體" panose="020B0604030504040204" pitchFamily="34" charset="-120"/>
            </a:endParaRPr>
          </a:p>
          <a:p>
            <a:pPr algn="ctr">
              <a:lnSpc>
                <a:spcPct val="150000"/>
              </a:lnSpc>
            </a:pPr>
            <a:r>
              <a:rPr lang="en-US" altLang="zh-TW" b="1" dirty="0" smtClean="0">
                <a:solidFill>
                  <a:schemeClr val="bg1"/>
                </a:solidFill>
                <a:latin typeface="微軟正黑體" panose="020B0604030504040204" pitchFamily="34" charset="-120"/>
                <a:ea typeface="微軟正黑體" panose="020B0604030504040204" pitchFamily="34" charset="-120"/>
              </a:rPr>
              <a:t>Po-</a:t>
            </a:r>
            <a:r>
              <a:rPr lang="en-US" altLang="zh-TW" b="1" dirty="0" err="1" smtClean="0">
                <a:solidFill>
                  <a:schemeClr val="bg1"/>
                </a:solidFill>
                <a:latin typeface="微軟正黑體" panose="020B0604030504040204" pitchFamily="34" charset="-120"/>
                <a:ea typeface="微軟正黑體" panose="020B0604030504040204" pitchFamily="34" charset="-120"/>
              </a:rPr>
              <a:t>Shen</a:t>
            </a:r>
            <a:r>
              <a:rPr lang="en-US" altLang="zh-TW" b="1" dirty="0" smtClean="0">
                <a:solidFill>
                  <a:schemeClr val="bg1"/>
                </a:solidFill>
                <a:latin typeface="微軟正黑體" panose="020B0604030504040204" pitchFamily="34" charset="-120"/>
                <a:ea typeface="微軟正黑體" panose="020B0604030504040204" pitchFamily="34" charset="-120"/>
              </a:rPr>
              <a:t> Pan (</a:t>
            </a:r>
            <a:r>
              <a:rPr lang="en-US" altLang="zh-TW" b="1" dirty="0" smtClean="0">
                <a:solidFill>
                  <a:srgbClr val="FFFF00"/>
                </a:solidFill>
                <a:latin typeface="微軟正黑體" panose="020B0604030504040204" pitchFamily="34" charset="-120"/>
                <a:ea typeface="微軟正黑體" panose="020B0604030504040204" pitchFamily="34" charset="-120"/>
              </a:rPr>
              <a:t>Organic Synthesis</a:t>
            </a:r>
            <a:r>
              <a:rPr lang="en-US" altLang="zh-TW" b="1" dirty="0" smtClean="0">
                <a:solidFill>
                  <a:schemeClr val="bg1"/>
                </a:solidFill>
                <a:latin typeface="微軟正黑體" panose="020B0604030504040204" pitchFamily="34" charset="-120"/>
                <a:ea typeface="微軟正黑體" panose="020B0604030504040204" pitchFamily="34" charset="-120"/>
              </a:rPr>
              <a:t>)</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lnSpc>
                <a:spcPct val="150000"/>
              </a:lnSpc>
            </a:pPr>
            <a:r>
              <a:rPr lang="zh-TW" altLang="en-US" b="1" dirty="0" smtClean="0">
                <a:solidFill>
                  <a:schemeClr val="bg1"/>
                </a:solidFill>
                <a:latin typeface="微軟正黑體" panose="020B0604030504040204" pitchFamily="34" charset="-120"/>
                <a:ea typeface="微軟正黑體" panose="020B0604030504040204" pitchFamily="34" charset="-120"/>
              </a:rPr>
              <a:t>蔡</a:t>
            </a:r>
            <a:r>
              <a:rPr lang="en-US" altLang="zh-TW" b="1" dirty="0" smtClean="0">
                <a:solidFill>
                  <a:schemeClr val="bg1"/>
                </a:solidFill>
                <a:latin typeface="微軟正黑體" panose="020B0604030504040204" pitchFamily="34" charset="-120"/>
                <a:ea typeface="微軟正黑體" panose="020B0604030504040204" pitchFamily="34" charset="-120"/>
              </a:rPr>
              <a:t>Min-</a:t>
            </a:r>
            <a:r>
              <a:rPr lang="en-US" altLang="zh-TW" b="1" dirty="0" err="1" smtClean="0">
                <a:solidFill>
                  <a:schemeClr val="bg1"/>
                </a:solidFill>
                <a:latin typeface="微軟正黑體" panose="020B0604030504040204" pitchFamily="34" charset="-120"/>
                <a:ea typeface="微軟正黑體" panose="020B0604030504040204" pitchFamily="34" charset="-120"/>
              </a:rPr>
              <a:t>Yeh</a:t>
            </a:r>
            <a:r>
              <a:rPr lang="en-US" altLang="zh-TW" b="1" dirty="0" smtClean="0">
                <a:solidFill>
                  <a:schemeClr val="bg1"/>
                </a:solidFill>
                <a:latin typeface="微軟正黑體" panose="020B0604030504040204" pitchFamily="34" charset="-120"/>
                <a:ea typeface="微軟正黑體" panose="020B0604030504040204" pitchFamily="34" charset="-120"/>
              </a:rPr>
              <a:t> Tsai</a:t>
            </a:r>
            <a:r>
              <a:rPr lang="zh-TW" altLang="en-US" b="1" dirty="0" smtClean="0">
                <a:solidFill>
                  <a:schemeClr val="bg1"/>
                </a:solidFill>
                <a:latin typeface="微軟正黑體" panose="020B0604030504040204" pitchFamily="34" charset="-120"/>
                <a:ea typeface="微軟正黑體" panose="020B0604030504040204" pitchFamily="34" charset="-120"/>
              </a:rPr>
              <a:t> </a:t>
            </a:r>
            <a:r>
              <a:rPr lang="en-US" altLang="zh-TW" b="1" dirty="0" smtClean="0">
                <a:solidFill>
                  <a:schemeClr val="bg1"/>
                </a:solidFill>
                <a:latin typeface="微軟正黑體" panose="020B0604030504040204" pitchFamily="34" charset="-120"/>
                <a:ea typeface="微軟正黑體" panose="020B0604030504040204" pitchFamily="34" charset="-120"/>
              </a:rPr>
              <a:t>(</a:t>
            </a:r>
            <a:r>
              <a:rPr lang="en-US" altLang="zh-TW" b="1" dirty="0" smtClean="0">
                <a:solidFill>
                  <a:srgbClr val="FFFF00"/>
                </a:solidFill>
                <a:latin typeface="微軟正黑體" panose="020B0604030504040204" pitchFamily="34" charset="-120"/>
                <a:ea typeface="微軟正黑體" panose="020B0604030504040204" pitchFamily="34" charset="-120"/>
              </a:rPr>
              <a:t>Theoretical Calc.</a:t>
            </a:r>
            <a:r>
              <a:rPr lang="en-US" altLang="zh-TW" b="1" dirty="0" smtClean="0">
                <a:solidFill>
                  <a:schemeClr val="bg1"/>
                </a:solidFill>
                <a:latin typeface="微軟正黑體" panose="020B0604030504040204" pitchFamily="34" charset="-120"/>
                <a:ea typeface="微軟正黑體" panose="020B0604030504040204" pitchFamily="34" charset="-120"/>
              </a:rPr>
              <a:t>)</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cxnSp>
        <p:nvCxnSpPr>
          <p:cNvPr id="123" name="직선 연결선 122"/>
          <p:cNvCxnSpPr/>
          <p:nvPr/>
        </p:nvCxnSpPr>
        <p:spPr>
          <a:xfrm>
            <a:off x="1072309" y="3565072"/>
            <a:ext cx="2772000" cy="0"/>
          </a:xfrm>
          <a:prstGeom prst="line">
            <a:avLst/>
          </a:prstGeom>
          <a:ln>
            <a:solidFill>
              <a:srgbClr val="BFB2B1"/>
            </a:solidFill>
            <a:prstDash val="sysDash"/>
          </a:ln>
        </p:spPr>
        <p:style>
          <a:lnRef idx="1">
            <a:schemeClr val="accent1"/>
          </a:lnRef>
          <a:fillRef idx="0">
            <a:schemeClr val="accent1"/>
          </a:fillRef>
          <a:effectRef idx="0">
            <a:schemeClr val="accent1"/>
          </a:effectRef>
          <a:fontRef idx="minor">
            <a:schemeClr val="tx1"/>
          </a:fontRef>
        </p:style>
      </p:cxnSp>
      <p:sp>
        <p:nvSpPr>
          <p:cNvPr id="124" name="직사각형 123"/>
          <p:cNvSpPr/>
          <p:nvPr/>
        </p:nvSpPr>
        <p:spPr>
          <a:xfrm>
            <a:off x="719667" y="4750641"/>
            <a:ext cx="4695083" cy="900246"/>
          </a:xfrm>
          <a:prstGeom prst="rect">
            <a:avLst/>
          </a:prstGeom>
        </p:spPr>
        <p:txBody>
          <a:bodyPr wrap="square">
            <a:spAutoFit/>
          </a:bodyPr>
          <a:lstStyle/>
          <a:p>
            <a:pPr algn="ctr">
              <a:lnSpc>
                <a:spcPct val="150000"/>
              </a:lnSpc>
            </a:pPr>
            <a:r>
              <a:rPr lang="zh-TW" altLang="en-US" b="1" dirty="0">
                <a:solidFill>
                  <a:srgbClr val="E8C193"/>
                </a:solidFill>
                <a:latin typeface="微軟正黑體" panose="020B0604030504040204" pitchFamily="34" charset="-120"/>
                <a:ea typeface="微軟正黑體" panose="020B0604030504040204" pitchFamily="34" charset="-120"/>
              </a:rPr>
              <a:t>計畫主軸三 </a:t>
            </a:r>
            <a:r>
              <a:rPr lang="en-US" altLang="zh-TW" b="1" dirty="0">
                <a:solidFill>
                  <a:srgbClr val="E8C193"/>
                </a:solidFill>
                <a:latin typeface="微軟正黑體" panose="020B0604030504040204" pitchFamily="34" charset="-120"/>
                <a:ea typeface="微軟正黑體" panose="020B0604030504040204" pitchFamily="34" charset="-120"/>
              </a:rPr>
              <a:t>(</a:t>
            </a:r>
            <a:r>
              <a:rPr lang="zh-TW" altLang="en-US" b="1" dirty="0">
                <a:solidFill>
                  <a:srgbClr val="E8C193"/>
                </a:solidFill>
                <a:latin typeface="微軟正黑體" panose="020B0604030504040204" pitchFamily="34" charset="-120"/>
                <a:ea typeface="微軟正黑體" panose="020B0604030504040204" pitchFamily="34" charset="-120"/>
              </a:rPr>
              <a:t>藥物濃度即時監測系統</a:t>
            </a:r>
            <a:r>
              <a:rPr lang="en-US" altLang="zh-TW" b="1" dirty="0">
                <a:solidFill>
                  <a:srgbClr val="E8C193"/>
                </a:solidFill>
                <a:latin typeface="微軟正黑體" panose="020B0604030504040204" pitchFamily="34" charset="-120"/>
                <a:ea typeface="微軟正黑體" panose="020B0604030504040204" pitchFamily="34" charset="-120"/>
              </a:rPr>
              <a:t>)</a:t>
            </a:r>
            <a:r>
              <a:rPr lang="zh-TW" altLang="en-US" b="1" dirty="0" smtClean="0">
                <a:solidFill>
                  <a:srgbClr val="E8C193"/>
                </a:solidFill>
                <a:latin typeface="微軟正黑體" panose="020B0604030504040204" pitchFamily="34" charset="-120"/>
                <a:ea typeface="微軟正黑體" panose="020B0604030504040204" pitchFamily="34" charset="-120"/>
              </a:rPr>
              <a:t>：</a:t>
            </a:r>
            <a:r>
              <a:rPr lang="en-US" altLang="zh-TW" b="1" dirty="0" err="1" smtClean="0">
                <a:solidFill>
                  <a:schemeClr val="bg1"/>
                </a:solidFill>
                <a:latin typeface="微軟正黑體" panose="020B0604030504040204" pitchFamily="34" charset="-120"/>
                <a:ea typeface="微軟正黑體" panose="020B0604030504040204" pitchFamily="34" charset="-120"/>
              </a:rPr>
              <a:t>Chih-Hsin</a:t>
            </a:r>
            <a:r>
              <a:rPr lang="en-US" altLang="zh-TW" b="1" dirty="0" smtClean="0">
                <a:solidFill>
                  <a:schemeClr val="bg1"/>
                </a:solidFill>
                <a:latin typeface="微軟正黑體" panose="020B0604030504040204" pitchFamily="34" charset="-120"/>
                <a:ea typeface="微軟正黑體" panose="020B0604030504040204" pitchFamily="34" charset="-120"/>
              </a:rPr>
              <a:t> Chen</a:t>
            </a:r>
            <a:r>
              <a:rPr lang="zh-TW" altLang="en-US" b="1" dirty="0" smtClean="0">
                <a:solidFill>
                  <a:schemeClr val="bg1"/>
                </a:solidFill>
                <a:latin typeface="微軟正黑體" panose="020B0604030504040204" pitchFamily="34" charset="-120"/>
                <a:ea typeface="微軟正黑體" panose="020B0604030504040204" pitchFamily="34" charset="-120"/>
              </a:rPr>
              <a:t> </a:t>
            </a:r>
            <a:r>
              <a:rPr lang="en-US" altLang="zh-TW" b="1" dirty="0" smtClean="0">
                <a:solidFill>
                  <a:schemeClr val="bg1"/>
                </a:solidFill>
                <a:latin typeface="微軟正黑體" panose="020B0604030504040204" pitchFamily="34" charset="-120"/>
                <a:ea typeface="微軟正黑體" panose="020B0604030504040204" pitchFamily="34" charset="-120"/>
              </a:rPr>
              <a:t>(</a:t>
            </a:r>
            <a:r>
              <a:rPr lang="en-US" altLang="zh-TW" b="1" dirty="0" smtClean="0">
                <a:solidFill>
                  <a:srgbClr val="FFFF00"/>
                </a:solidFill>
                <a:latin typeface="微軟正黑體" panose="020B0604030504040204" pitchFamily="34" charset="-120"/>
                <a:ea typeface="微軟正黑體" panose="020B0604030504040204" pitchFamily="34" charset="-120"/>
              </a:rPr>
              <a:t>LC-based Detection System</a:t>
            </a:r>
            <a:r>
              <a:rPr lang="en-US" altLang="zh-TW" b="1" dirty="0" smtClean="0">
                <a:solidFill>
                  <a:schemeClr val="bg1"/>
                </a:solidFill>
                <a:latin typeface="微軟正黑體" panose="020B0604030504040204" pitchFamily="34" charset="-120"/>
                <a:ea typeface="微軟正黑體" panose="020B0604030504040204" pitchFamily="34" charset="-120"/>
              </a:rPr>
              <a:t>)</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cxnSp>
        <p:nvCxnSpPr>
          <p:cNvPr id="138" name="직선 연결선 137"/>
          <p:cNvCxnSpPr/>
          <p:nvPr/>
        </p:nvCxnSpPr>
        <p:spPr>
          <a:xfrm>
            <a:off x="2004558" y="5652751"/>
            <a:ext cx="2772000" cy="0"/>
          </a:xfrm>
          <a:prstGeom prst="line">
            <a:avLst/>
          </a:prstGeom>
          <a:ln>
            <a:solidFill>
              <a:srgbClr val="BFB2B1"/>
            </a:solidFill>
            <a:prstDash val="sysDash"/>
          </a:ln>
        </p:spPr>
        <p:style>
          <a:lnRef idx="1">
            <a:schemeClr val="accent1"/>
          </a:lnRef>
          <a:fillRef idx="0">
            <a:schemeClr val="accent1"/>
          </a:fillRef>
          <a:effectRef idx="0">
            <a:schemeClr val="accent1"/>
          </a:effectRef>
          <a:fontRef idx="minor">
            <a:schemeClr val="tx1"/>
          </a:fontRef>
        </p:style>
      </p:cxnSp>
      <p:grpSp>
        <p:nvGrpSpPr>
          <p:cNvPr id="76" name="그룹 1"/>
          <p:cNvGrpSpPr/>
          <p:nvPr/>
        </p:nvGrpSpPr>
        <p:grpSpPr>
          <a:xfrm>
            <a:off x="5801945" y="4656882"/>
            <a:ext cx="523677" cy="604427"/>
            <a:chOff x="5961053" y="3829527"/>
            <a:chExt cx="327684" cy="378212"/>
          </a:xfrm>
        </p:grpSpPr>
        <p:sp>
          <p:nvSpPr>
            <p:cNvPr id="77" name="Freeform 43"/>
            <p:cNvSpPr>
              <a:spLocks noEditPoints="1"/>
            </p:cNvSpPr>
            <p:nvPr/>
          </p:nvSpPr>
          <p:spPr bwMode="auto">
            <a:xfrm>
              <a:off x="5961053" y="3829527"/>
              <a:ext cx="327684" cy="277332"/>
            </a:xfrm>
            <a:custGeom>
              <a:avLst/>
              <a:gdLst>
                <a:gd name="T0" fmla="*/ 3737 w 11227"/>
                <a:gd name="T1" fmla="*/ 9069 h 9501"/>
                <a:gd name="T2" fmla="*/ 7988 w 11227"/>
                <a:gd name="T3" fmla="*/ 9501 h 9501"/>
                <a:gd name="T4" fmla="*/ 7004 w 11227"/>
                <a:gd name="T5" fmla="*/ 7773 h 9501"/>
                <a:gd name="T6" fmla="*/ 10495 w 11227"/>
                <a:gd name="T7" fmla="*/ 7763 h 9501"/>
                <a:gd name="T8" fmla="*/ 10738 w 11227"/>
                <a:gd name="T9" fmla="*/ 7688 h 9501"/>
                <a:gd name="T10" fmla="*/ 10944 w 11227"/>
                <a:gd name="T11" fmla="*/ 7549 h 9501"/>
                <a:gd name="T12" fmla="*/ 11103 w 11227"/>
                <a:gd name="T13" fmla="*/ 7357 h 9501"/>
                <a:gd name="T14" fmla="*/ 11200 w 11227"/>
                <a:gd name="T15" fmla="*/ 7125 h 9501"/>
                <a:gd name="T16" fmla="*/ 11227 w 11227"/>
                <a:gd name="T17" fmla="*/ 6909 h 9501"/>
                <a:gd name="T18" fmla="*/ 11218 w 11227"/>
                <a:gd name="T19" fmla="*/ 733 h 9501"/>
                <a:gd name="T20" fmla="*/ 11143 w 11227"/>
                <a:gd name="T21" fmla="*/ 489 h 9501"/>
                <a:gd name="T22" fmla="*/ 11003 w 11227"/>
                <a:gd name="T23" fmla="*/ 283 h 9501"/>
                <a:gd name="T24" fmla="*/ 10812 w 11227"/>
                <a:gd name="T25" fmla="*/ 124 h 9501"/>
                <a:gd name="T26" fmla="*/ 10579 w 11227"/>
                <a:gd name="T27" fmla="*/ 27 h 9501"/>
                <a:gd name="T28" fmla="*/ 10364 w 11227"/>
                <a:gd name="T29" fmla="*/ 0 h 9501"/>
                <a:gd name="T30" fmla="*/ 733 w 11227"/>
                <a:gd name="T31" fmla="*/ 10 h 9501"/>
                <a:gd name="T32" fmla="*/ 490 w 11227"/>
                <a:gd name="T33" fmla="*/ 85 h 9501"/>
                <a:gd name="T34" fmla="*/ 283 w 11227"/>
                <a:gd name="T35" fmla="*/ 224 h 9501"/>
                <a:gd name="T36" fmla="*/ 125 w 11227"/>
                <a:gd name="T37" fmla="*/ 416 h 9501"/>
                <a:gd name="T38" fmla="*/ 28 w 11227"/>
                <a:gd name="T39" fmla="*/ 648 h 9501"/>
                <a:gd name="T40" fmla="*/ 0 w 11227"/>
                <a:gd name="T41" fmla="*/ 864 h 9501"/>
                <a:gd name="T42" fmla="*/ 10 w 11227"/>
                <a:gd name="T43" fmla="*/ 7042 h 9501"/>
                <a:gd name="T44" fmla="*/ 85 w 11227"/>
                <a:gd name="T45" fmla="*/ 7284 h 9501"/>
                <a:gd name="T46" fmla="*/ 225 w 11227"/>
                <a:gd name="T47" fmla="*/ 7490 h 9501"/>
                <a:gd name="T48" fmla="*/ 416 w 11227"/>
                <a:gd name="T49" fmla="*/ 7649 h 9501"/>
                <a:gd name="T50" fmla="*/ 648 w 11227"/>
                <a:gd name="T51" fmla="*/ 7747 h 9501"/>
                <a:gd name="T52" fmla="*/ 864 w 11227"/>
                <a:gd name="T53" fmla="*/ 7773 h 9501"/>
                <a:gd name="T54" fmla="*/ 4684 w 11227"/>
                <a:gd name="T55" fmla="*/ 7773 h 9501"/>
                <a:gd name="T56" fmla="*/ 10795 w 11227"/>
                <a:gd name="T57" fmla="*/ 6909 h 9501"/>
                <a:gd name="T58" fmla="*/ 10743 w 11227"/>
                <a:gd name="T59" fmla="*/ 7116 h 9501"/>
                <a:gd name="T60" fmla="*/ 10570 w 11227"/>
                <a:gd name="T61" fmla="*/ 7289 h 9501"/>
                <a:gd name="T62" fmla="*/ 10364 w 11227"/>
                <a:gd name="T63" fmla="*/ 7341 h 9501"/>
                <a:gd name="T64" fmla="*/ 736 w 11227"/>
                <a:gd name="T65" fmla="*/ 7322 h 9501"/>
                <a:gd name="T66" fmla="*/ 531 w 11227"/>
                <a:gd name="T67" fmla="*/ 7185 h 9501"/>
                <a:gd name="T68" fmla="*/ 434 w 11227"/>
                <a:gd name="T69" fmla="*/ 6954 h 9501"/>
                <a:gd name="T70" fmla="*/ 10795 w 11227"/>
                <a:gd name="T71" fmla="*/ 6477 h 9501"/>
                <a:gd name="T72" fmla="*/ 434 w 11227"/>
                <a:gd name="T73" fmla="*/ 819 h 9501"/>
                <a:gd name="T74" fmla="*/ 531 w 11227"/>
                <a:gd name="T75" fmla="*/ 589 h 9501"/>
                <a:gd name="T76" fmla="*/ 736 w 11227"/>
                <a:gd name="T77" fmla="*/ 451 h 9501"/>
                <a:gd name="T78" fmla="*/ 10364 w 11227"/>
                <a:gd name="T79" fmla="*/ 432 h 9501"/>
                <a:gd name="T80" fmla="*/ 10570 w 11227"/>
                <a:gd name="T81" fmla="*/ 484 h 9501"/>
                <a:gd name="T82" fmla="*/ 10743 w 11227"/>
                <a:gd name="T83" fmla="*/ 657 h 9501"/>
                <a:gd name="T84" fmla="*/ 10795 w 11227"/>
                <a:gd name="T85" fmla="*/ 864 h 9501"/>
                <a:gd name="T86" fmla="*/ 432 w 11227"/>
                <a:gd name="T87" fmla="*/ 864 h 9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27" h="9501">
                  <a:moveTo>
                    <a:pt x="864" y="7773"/>
                  </a:moveTo>
                  <a:lnTo>
                    <a:pt x="4223" y="7773"/>
                  </a:lnTo>
                  <a:lnTo>
                    <a:pt x="3737" y="9069"/>
                  </a:lnTo>
                  <a:lnTo>
                    <a:pt x="3239" y="9069"/>
                  </a:lnTo>
                  <a:lnTo>
                    <a:pt x="3239" y="9501"/>
                  </a:lnTo>
                  <a:lnTo>
                    <a:pt x="7988" y="9501"/>
                  </a:lnTo>
                  <a:lnTo>
                    <a:pt x="7988" y="9069"/>
                  </a:lnTo>
                  <a:lnTo>
                    <a:pt x="7491" y="9069"/>
                  </a:lnTo>
                  <a:lnTo>
                    <a:pt x="7004" y="7773"/>
                  </a:lnTo>
                  <a:lnTo>
                    <a:pt x="10364" y="7773"/>
                  </a:lnTo>
                  <a:lnTo>
                    <a:pt x="10409" y="7773"/>
                  </a:lnTo>
                  <a:lnTo>
                    <a:pt x="10495" y="7763"/>
                  </a:lnTo>
                  <a:lnTo>
                    <a:pt x="10579" y="7746"/>
                  </a:lnTo>
                  <a:lnTo>
                    <a:pt x="10660" y="7721"/>
                  </a:lnTo>
                  <a:lnTo>
                    <a:pt x="10738" y="7688"/>
                  </a:lnTo>
                  <a:lnTo>
                    <a:pt x="10812" y="7649"/>
                  </a:lnTo>
                  <a:lnTo>
                    <a:pt x="10880" y="7602"/>
                  </a:lnTo>
                  <a:lnTo>
                    <a:pt x="10944" y="7549"/>
                  </a:lnTo>
                  <a:lnTo>
                    <a:pt x="11003" y="7490"/>
                  </a:lnTo>
                  <a:lnTo>
                    <a:pt x="11056" y="7426"/>
                  </a:lnTo>
                  <a:lnTo>
                    <a:pt x="11103" y="7357"/>
                  </a:lnTo>
                  <a:lnTo>
                    <a:pt x="11143" y="7284"/>
                  </a:lnTo>
                  <a:lnTo>
                    <a:pt x="11175" y="7207"/>
                  </a:lnTo>
                  <a:lnTo>
                    <a:pt x="11200" y="7125"/>
                  </a:lnTo>
                  <a:lnTo>
                    <a:pt x="11218" y="7042"/>
                  </a:lnTo>
                  <a:lnTo>
                    <a:pt x="11226" y="6954"/>
                  </a:lnTo>
                  <a:lnTo>
                    <a:pt x="11227" y="6909"/>
                  </a:lnTo>
                  <a:lnTo>
                    <a:pt x="11227" y="864"/>
                  </a:lnTo>
                  <a:lnTo>
                    <a:pt x="11226" y="819"/>
                  </a:lnTo>
                  <a:lnTo>
                    <a:pt x="11218" y="733"/>
                  </a:lnTo>
                  <a:lnTo>
                    <a:pt x="11200" y="648"/>
                  </a:lnTo>
                  <a:lnTo>
                    <a:pt x="11175" y="567"/>
                  </a:lnTo>
                  <a:lnTo>
                    <a:pt x="11143" y="489"/>
                  </a:lnTo>
                  <a:lnTo>
                    <a:pt x="11103" y="416"/>
                  </a:lnTo>
                  <a:lnTo>
                    <a:pt x="11056" y="347"/>
                  </a:lnTo>
                  <a:lnTo>
                    <a:pt x="11003" y="283"/>
                  </a:lnTo>
                  <a:lnTo>
                    <a:pt x="10944" y="224"/>
                  </a:lnTo>
                  <a:lnTo>
                    <a:pt x="10880" y="171"/>
                  </a:lnTo>
                  <a:lnTo>
                    <a:pt x="10812" y="124"/>
                  </a:lnTo>
                  <a:lnTo>
                    <a:pt x="10738" y="85"/>
                  </a:lnTo>
                  <a:lnTo>
                    <a:pt x="10660" y="52"/>
                  </a:lnTo>
                  <a:lnTo>
                    <a:pt x="10579" y="27"/>
                  </a:lnTo>
                  <a:lnTo>
                    <a:pt x="10495" y="10"/>
                  </a:lnTo>
                  <a:lnTo>
                    <a:pt x="10409" y="1"/>
                  </a:lnTo>
                  <a:lnTo>
                    <a:pt x="10364" y="0"/>
                  </a:lnTo>
                  <a:lnTo>
                    <a:pt x="864" y="0"/>
                  </a:lnTo>
                  <a:lnTo>
                    <a:pt x="819" y="1"/>
                  </a:lnTo>
                  <a:lnTo>
                    <a:pt x="733" y="10"/>
                  </a:lnTo>
                  <a:lnTo>
                    <a:pt x="648" y="27"/>
                  </a:lnTo>
                  <a:lnTo>
                    <a:pt x="568" y="52"/>
                  </a:lnTo>
                  <a:lnTo>
                    <a:pt x="490" y="85"/>
                  </a:lnTo>
                  <a:lnTo>
                    <a:pt x="416" y="124"/>
                  </a:lnTo>
                  <a:lnTo>
                    <a:pt x="348" y="171"/>
                  </a:lnTo>
                  <a:lnTo>
                    <a:pt x="283" y="224"/>
                  </a:lnTo>
                  <a:lnTo>
                    <a:pt x="225" y="283"/>
                  </a:lnTo>
                  <a:lnTo>
                    <a:pt x="173" y="347"/>
                  </a:lnTo>
                  <a:lnTo>
                    <a:pt x="125" y="416"/>
                  </a:lnTo>
                  <a:lnTo>
                    <a:pt x="85" y="489"/>
                  </a:lnTo>
                  <a:lnTo>
                    <a:pt x="52" y="567"/>
                  </a:lnTo>
                  <a:lnTo>
                    <a:pt x="28" y="648"/>
                  </a:lnTo>
                  <a:lnTo>
                    <a:pt x="10" y="733"/>
                  </a:lnTo>
                  <a:lnTo>
                    <a:pt x="2" y="819"/>
                  </a:lnTo>
                  <a:lnTo>
                    <a:pt x="0" y="864"/>
                  </a:lnTo>
                  <a:lnTo>
                    <a:pt x="0" y="6909"/>
                  </a:lnTo>
                  <a:lnTo>
                    <a:pt x="2" y="6954"/>
                  </a:lnTo>
                  <a:lnTo>
                    <a:pt x="10" y="7042"/>
                  </a:lnTo>
                  <a:lnTo>
                    <a:pt x="28" y="7125"/>
                  </a:lnTo>
                  <a:lnTo>
                    <a:pt x="52" y="7207"/>
                  </a:lnTo>
                  <a:lnTo>
                    <a:pt x="85" y="7284"/>
                  </a:lnTo>
                  <a:lnTo>
                    <a:pt x="125" y="7357"/>
                  </a:lnTo>
                  <a:lnTo>
                    <a:pt x="173" y="7426"/>
                  </a:lnTo>
                  <a:lnTo>
                    <a:pt x="225" y="7490"/>
                  </a:lnTo>
                  <a:lnTo>
                    <a:pt x="283" y="7549"/>
                  </a:lnTo>
                  <a:lnTo>
                    <a:pt x="348" y="7602"/>
                  </a:lnTo>
                  <a:lnTo>
                    <a:pt x="416" y="7649"/>
                  </a:lnTo>
                  <a:lnTo>
                    <a:pt x="490" y="7688"/>
                  </a:lnTo>
                  <a:lnTo>
                    <a:pt x="568" y="7721"/>
                  </a:lnTo>
                  <a:lnTo>
                    <a:pt x="648" y="7747"/>
                  </a:lnTo>
                  <a:lnTo>
                    <a:pt x="733" y="7763"/>
                  </a:lnTo>
                  <a:lnTo>
                    <a:pt x="819" y="7773"/>
                  </a:lnTo>
                  <a:lnTo>
                    <a:pt x="864" y="7773"/>
                  </a:lnTo>
                  <a:close/>
                  <a:moveTo>
                    <a:pt x="7029" y="9069"/>
                  </a:moveTo>
                  <a:lnTo>
                    <a:pt x="4199" y="9069"/>
                  </a:lnTo>
                  <a:lnTo>
                    <a:pt x="4684" y="7773"/>
                  </a:lnTo>
                  <a:lnTo>
                    <a:pt x="6544" y="7773"/>
                  </a:lnTo>
                  <a:lnTo>
                    <a:pt x="7029" y="9069"/>
                  </a:lnTo>
                  <a:close/>
                  <a:moveTo>
                    <a:pt x="10795" y="6909"/>
                  </a:moveTo>
                  <a:lnTo>
                    <a:pt x="10794" y="6954"/>
                  </a:lnTo>
                  <a:lnTo>
                    <a:pt x="10776" y="7038"/>
                  </a:lnTo>
                  <a:lnTo>
                    <a:pt x="10743" y="7116"/>
                  </a:lnTo>
                  <a:lnTo>
                    <a:pt x="10697" y="7185"/>
                  </a:lnTo>
                  <a:lnTo>
                    <a:pt x="10638" y="7243"/>
                  </a:lnTo>
                  <a:lnTo>
                    <a:pt x="10570" y="7289"/>
                  </a:lnTo>
                  <a:lnTo>
                    <a:pt x="10492" y="7322"/>
                  </a:lnTo>
                  <a:lnTo>
                    <a:pt x="10407" y="7340"/>
                  </a:lnTo>
                  <a:lnTo>
                    <a:pt x="10364" y="7341"/>
                  </a:lnTo>
                  <a:lnTo>
                    <a:pt x="864" y="7341"/>
                  </a:lnTo>
                  <a:lnTo>
                    <a:pt x="820" y="7340"/>
                  </a:lnTo>
                  <a:lnTo>
                    <a:pt x="736" y="7322"/>
                  </a:lnTo>
                  <a:lnTo>
                    <a:pt x="658" y="7289"/>
                  </a:lnTo>
                  <a:lnTo>
                    <a:pt x="589" y="7243"/>
                  </a:lnTo>
                  <a:lnTo>
                    <a:pt x="531" y="7185"/>
                  </a:lnTo>
                  <a:lnTo>
                    <a:pt x="484" y="7116"/>
                  </a:lnTo>
                  <a:lnTo>
                    <a:pt x="451" y="7038"/>
                  </a:lnTo>
                  <a:lnTo>
                    <a:pt x="434" y="6954"/>
                  </a:lnTo>
                  <a:lnTo>
                    <a:pt x="432" y="6909"/>
                  </a:lnTo>
                  <a:lnTo>
                    <a:pt x="432" y="6477"/>
                  </a:lnTo>
                  <a:lnTo>
                    <a:pt x="10795" y="6477"/>
                  </a:lnTo>
                  <a:lnTo>
                    <a:pt x="10795" y="6909"/>
                  </a:lnTo>
                  <a:close/>
                  <a:moveTo>
                    <a:pt x="432" y="864"/>
                  </a:moveTo>
                  <a:lnTo>
                    <a:pt x="434" y="819"/>
                  </a:lnTo>
                  <a:lnTo>
                    <a:pt x="451" y="735"/>
                  </a:lnTo>
                  <a:lnTo>
                    <a:pt x="484" y="657"/>
                  </a:lnTo>
                  <a:lnTo>
                    <a:pt x="531" y="589"/>
                  </a:lnTo>
                  <a:lnTo>
                    <a:pt x="589" y="530"/>
                  </a:lnTo>
                  <a:lnTo>
                    <a:pt x="658" y="484"/>
                  </a:lnTo>
                  <a:lnTo>
                    <a:pt x="736" y="451"/>
                  </a:lnTo>
                  <a:lnTo>
                    <a:pt x="820" y="433"/>
                  </a:lnTo>
                  <a:lnTo>
                    <a:pt x="864" y="432"/>
                  </a:lnTo>
                  <a:lnTo>
                    <a:pt x="10364" y="432"/>
                  </a:lnTo>
                  <a:lnTo>
                    <a:pt x="10407" y="433"/>
                  </a:lnTo>
                  <a:lnTo>
                    <a:pt x="10492" y="451"/>
                  </a:lnTo>
                  <a:lnTo>
                    <a:pt x="10570" y="484"/>
                  </a:lnTo>
                  <a:lnTo>
                    <a:pt x="10638" y="530"/>
                  </a:lnTo>
                  <a:lnTo>
                    <a:pt x="10697" y="589"/>
                  </a:lnTo>
                  <a:lnTo>
                    <a:pt x="10743" y="657"/>
                  </a:lnTo>
                  <a:lnTo>
                    <a:pt x="10776" y="735"/>
                  </a:lnTo>
                  <a:lnTo>
                    <a:pt x="10794" y="819"/>
                  </a:lnTo>
                  <a:lnTo>
                    <a:pt x="10795" y="864"/>
                  </a:lnTo>
                  <a:lnTo>
                    <a:pt x="10795" y="6045"/>
                  </a:lnTo>
                  <a:lnTo>
                    <a:pt x="432" y="6045"/>
                  </a:lnTo>
                  <a:lnTo>
                    <a:pt x="432" y="864"/>
                  </a:lnTo>
                  <a:close/>
                </a:path>
              </a:pathLst>
            </a:custGeom>
            <a:noFill/>
            <a:ln w="3175">
              <a:solidFill>
                <a:srgbClr val="E8C193"/>
              </a:solidFill>
              <a:round/>
              <a:headEnd/>
              <a:tailEnd/>
            </a:ln>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8" name="Freeform 44"/>
            <p:cNvSpPr>
              <a:spLocks noEditPoints="1"/>
            </p:cNvSpPr>
            <p:nvPr/>
          </p:nvSpPr>
          <p:spPr bwMode="auto">
            <a:xfrm>
              <a:off x="5986273" y="4119469"/>
              <a:ext cx="189062" cy="88270"/>
            </a:xfrm>
            <a:custGeom>
              <a:avLst/>
              <a:gdLst>
                <a:gd name="T0" fmla="*/ 216 w 6477"/>
                <a:gd name="T1" fmla="*/ 0 h 3023"/>
                <a:gd name="T2" fmla="*/ 194 w 6477"/>
                <a:gd name="T3" fmla="*/ 0 h 3023"/>
                <a:gd name="T4" fmla="*/ 152 w 6477"/>
                <a:gd name="T5" fmla="*/ 9 h 3023"/>
                <a:gd name="T6" fmla="*/ 114 w 6477"/>
                <a:gd name="T7" fmla="*/ 26 h 3023"/>
                <a:gd name="T8" fmla="*/ 78 w 6477"/>
                <a:gd name="T9" fmla="*/ 49 h 3023"/>
                <a:gd name="T10" fmla="*/ 49 w 6477"/>
                <a:gd name="T11" fmla="*/ 77 h 3023"/>
                <a:gd name="T12" fmla="*/ 26 w 6477"/>
                <a:gd name="T13" fmla="*/ 112 h 3023"/>
                <a:gd name="T14" fmla="*/ 10 w 6477"/>
                <a:gd name="T15" fmla="*/ 151 h 3023"/>
                <a:gd name="T16" fmla="*/ 2 w 6477"/>
                <a:gd name="T17" fmla="*/ 194 h 3023"/>
                <a:gd name="T18" fmla="*/ 0 w 6477"/>
                <a:gd name="T19" fmla="*/ 215 h 3023"/>
                <a:gd name="T20" fmla="*/ 0 w 6477"/>
                <a:gd name="T21" fmla="*/ 2807 h 3023"/>
                <a:gd name="T22" fmla="*/ 2 w 6477"/>
                <a:gd name="T23" fmla="*/ 2829 h 3023"/>
                <a:gd name="T24" fmla="*/ 10 w 6477"/>
                <a:gd name="T25" fmla="*/ 2871 h 3023"/>
                <a:gd name="T26" fmla="*/ 26 w 6477"/>
                <a:gd name="T27" fmla="*/ 2909 h 3023"/>
                <a:gd name="T28" fmla="*/ 49 w 6477"/>
                <a:gd name="T29" fmla="*/ 2944 h 3023"/>
                <a:gd name="T30" fmla="*/ 78 w 6477"/>
                <a:gd name="T31" fmla="*/ 2974 h 3023"/>
                <a:gd name="T32" fmla="*/ 114 w 6477"/>
                <a:gd name="T33" fmla="*/ 2997 h 3023"/>
                <a:gd name="T34" fmla="*/ 152 w 6477"/>
                <a:gd name="T35" fmla="*/ 3013 h 3023"/>
                <a:gd name="T36" fmla="*/ 194 w 6477"/>
                <a:gd name="T37" fmla="*/ 3022 h 3023"/>
                <a:gd name="T38" fmla="*/ 216 w 6477"/>
                <a:gd name="T39" fmla="*/ 3023 h 3023"/>
                <a:gd name="T40" fmla="*/ 6261 w 6477"/>
                <a:gd name="T41" fmla="*/ 3023 h 3023"/>
                <a:gd name="T42" fmla="*/ 6284 w 6477"/>
                <a:gd name="T43" fmla="*/ 3022 h 3023"/>
                <a:gd name="T44" fmla="*/ 6325 w 6477"/>
                <a:gd name="T45" fmla="*/ 3013 h 3023"/>
                <a:gd name="T46" fmla="*/ 6365 w 6477"/>
                <a:gd name="T47" fmla="*/ 2997 h 3023"/>
                <a:gd name="T48" fmla="*/ 6399 w 6477"/>
                <a:gd name="T49" fmla="*/ 2974 h 3023"/>
                <a:gd name="T50" fmla="*/ 6427 w 6477"/>
                <a:gd name="T51" fmla="*/ 2944 h 3023"/>
                <a:gd name="T52" fmla="*/ 6451 w 6477"/>
                <a:gd name="T53" fmla="*/ 2909 h 3023"/>
                <a:gd name="T54" fmla="*/ 6467 w 6477"/>
                <a:gd name="T55" fmla="*/ 2871 h 3023"/>
                <a:gd name="T56" fmla="*/ 6477 w 6477"/>
                <a:gd name="T57" fmla="*/ 2829 h 3023"/>
                <a:gd name="T58" fmla="*/ 6477 w 6477"/>
                <a:gd name="T59" fmla="*/ 2807 h 3023"/>
                <a:gd name="T60" fmla="*/ 6477 w 6477"/>
                <a:gd name="T61" fmla="*/ 215 h 3023"/>
                <a:gd name="T62" fmla="*/ 6477 w 6477"/>
                <a:gd name="T63" fmla="*/ 194 h 3023"/>
                <a:gd name="T64" fmla="*/ 6467 w 6477"/>
                <a:gd name="T65" fmla="*/ 151 h 3023"/>
                <a:gd name="T66" fmla="*/ 6451 w 6477"/>
                <a:gd name="T67" fmla="*/ 112 h 3023"/>
                <a:gd name="T68" fmla="*/ 6427 w 6477"/>
                <a:gd name="T69" fmla="*/ 77 h 3023"/>
                <a:gd name="T70" fmla="*/ 6399 w 6477"/>
                <a:gd name="T71" fmla="*/ 49 h 3023"/>
                <a:gd name="T72" fmla="*/ 6365 w 6477"/>
                <a:gd name="T73" fmla="*/ 26 h 3023"/>
                <a:gd name="T74" fmla="*/ 6325 w 6477"/>
                <a:gd name="T75" fmla="*/ 9 h 3023"/>
                <a:gd name="T76" fmla="*/ 6284 w 6477"/>
                <a:gd name="T77" fmla="*/ 0 h 3023"/>
                <a:gd name="T78" fmla="*/ 6261 w 6477"/>
                <a:gd name="T79" fmla="*/ 0 h 3023"/>
                <a:gd name="T80" fmla="*/ 216 w 6477"/>
                <a:gd name="T81" fmla="*/ 0 h 3023"/>
                <a:gd name="T82" fmla="*/ 6045 w 6477"/>
                <a:gd name="T83" fmla="*/ 2591 h 3023"/>
                <a:gd name="T84" fmla="*/ 432 w 6477"/>
                <a:gd name="T85" fmla="*/ 2591 h 3023"/>
                <a:gd name="T86" fmla="*/ 432 w 6477"/>
                <a:gd name="T87" fmla="*/ 431 h 3023"/>
                <a:gd name="T88" fmla="*/ 6045 w 6477"/>
                <a:gd name="T89" fmla="*/ 431 h 3023"/>
                <a:gd name="T90" fmla="*/ 6045 w 6477"/>
                <a:gd name="T91" fmla="*/ 2591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77" h="3023">
                  <a:moveTo>
                    <a:pt x="216" y="0"/>
                  </a:moveTo>
                  <a:lnTo>
                    <a:pt x="194" y="0"/>
                  </a:lnTo>
                  <a:lnTo>
                    <a:pt x="152" y="9"/>
                  </a:lnTo>
                  <a:lnTo>
                    <a:pt x="114" y="26"/>
                  </a:lnTo>
                  <a:lnTo>
                    <a:pt x="78" y="49"/>
                  </a:lnTo>
                  <a:lnTo>
                    <a:pt x="49" y="77"/>
                  </a:lnTo>
                  <a:lnTo>
                    <a:pt x="26" y="112"/>
                  </a:lnTo>
                  <a:lnTo>
                    <a:pt x="10" y="151"/>
                  </a:lnTo>
                  <a:lnTo>
                    <a:pt x="2" y="194"/>
                  </a:lnTo>
                  <a:lnTo>
                    <a:pt x="0" y="215"/>
                  </a:lnTo>
                  <a:lnTo>
                    <a:pt x="0" y="2807"/>
                  </a:lnTo>
                  <a:lnTo>
                    <a:pt x="2" y="2829"/>
                  </a:lnTo>
                  <a:lnTo>
                    <a:pt x="10" y="2871"/>
                  </a:lnTo>
                  <a:lnTo>
                    <a:pt x="26" y="2909"/>
                  </a:lnTo>
                  <a:lnTo>
                    <a:pt x="49" y="2944"/>
                  </a:lnTo>
                  <a:lnTo>
                    <a:pt x="78" y="2974"/>
                  </a:lnTo>
                  <a:lnTo>
                    <a:pt x="114" y="2997"/>
                  </a:lnTo>
                  <a:lnTo>
                    <a:pt x="152" y="3013"/>
                  </a:lnTo>
                  <a:lnTo>
                    <a:pt x="194" y="3022"/>
                  </a:lnTo>
                  <a:lnTo>
                    <a:pt x="216" y="3023"/>
                  </a:lnTo>
                  <a:lnTo>
                    <a:pt x="6261" y="3023"/>
                  </a:lnTo>
                  <a:lnTo>
                    <a:pt x="6284" y="3022"/>
                  </a:lnTo>
                  <a:lnTo>
                    <a:pt x="6325" y="3013"/>
                  </a:lnTo>
                  <a:lnTo>
                    <a:pt x="6365" y="2997"/>
                  </a:lnTo>
                  <a:lnTo>
                    <a:pt x="6399" y="2974"/>
                  </a:lnTo>
                  <a:lnTo>
                    <a:pt x="6427" y="2944"/>
                  </a:lnTo>
                  <a:lnTo>
                    <a:pt x="6451" y="2909"/>
                  </a:lnTo>
                  <a:lnTo>
                    <a:pt x="6467" y="2871"/>
                  </a:lnTo>
                  <a:lnTo>
                    <a:pt x="6477" y="2829"/>
                  </a:lnTo>
                  <a:lnTo>
                    <a:pt x="6477" y="2807"/>
                  </a:lnTo>
                  <a:lnTo>
                    <a:pt x="6477" y="215"/>
                  </a:lnTo>
                  <a:lnTo>
                    <a:pt x="6477" y="194"/>
                  </a:lnTo>
                  <a:lnTo>
                    <a:pt x="6467" y="151"/>
                  </a:lnTo>
                  <a:lnTo>
                    <a:pt x="6451" y="112"/>
                  </a:lnTo>
                  <a:lnTo>
                    <a:pt x="6427" y="77"/>
                  </a:lnTo>
                  <a:lnTo>
                    <a:pt x="6399" y="49"/>
                  </a:lnTo>
                  <a:lnTo>
                    <a:pt x="6365" y="26"/>
                  </a:lnTo>
                  <a:lnTo>
                    <a:pt x="6325" y="9"/>
                  </a:lnTo>
                  <a:lnTo>
                    <a:pt x="6284" y="0"/>
                  </a:lnTo>
                  <a:lnTo>
                    <a:pt x="6261" y="0"/>
                  </a:lnTo>
                  <a:lnTo>
                    <a:pt x="216" y="0"/>
                  </a:lnTo>
                  <a:close/>
                  <a:moveTo>
                    <a:pt x="6045" y="2591"/>
                  </a:moveTo>
                  <a:lnTo>
                    <a:pt x="432" y="2591"/>
                  </a:lnTo>
                  <a:lnTo>
                    <a:pt x="432" y="431"/>
                  </a:lnTo>
                  <a:lnTo>
                    <a:pt x="6045" y="431"/>
                  </a:lnTo>
                  <a:lnTo>
                    <a:pt x="6045" y="2591"/>
                  </a:lnTo>
                  <a:close/>
                </a:path>
              </a:pathLst>
            </a:custGeom>
            <a:noFill/>
            <a:ln w="3175">
              <a:solidFill>
                <a:srgbClr val="E8C193"/>
              </a:solidFill>
              <a:round/>
              <a:headEnd/>
              <a:tailEnd/>
            </a:ln>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9" name="Rectangle 45"/>
            <p:cNvSpPr>
              <a:spLocks noChangeArrowheads="1"/>
            </p:cNvSpPr>
            <p:nvPr/>
          </p:nvSpPr>
          <p:spPr bwMode="auto">
            <a:xfrm>
              <a:off x="6011493" y="4169909"/>
              <a:ext cx="12610" cy="12610"/>
            </a:xfrm>
            <a:prstGeom prst="rect">
              <a:avLst/>
            </a:prstGeom>
            <a:noFill/>
            <a:ln w="3175">
              <a:solidFill>
                <a:srgbClr val="E8C193"/>
              </a:solidFill>
              <a:miter lim="800000"/>
              <a:headEnd/>
              <a:tailEnd/>
            </a:ln>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80" name="Rectangle 46"/>
            <p:cNvSpPr>
              <a:spLocks noChangeArrowheads="1"/>
            </p:cNvSpPr>
            <p:nvPr/>
          </p:nvSpPr>
          <p:spPr bwMode="auto">
            <a:xfrm>
              <a:off x="6137505" y="4169909"/>
              <a:ext cx="12610" cy="12610"/>
            </a:xfrm>
            <a:prstGeom prst="rect">
              <a:avLst/>
            </a:prstGeom>
            <a:noFill/>
            <a:ln w="3175">
              <a:solidFill>
                <a:srgbClr val="E8C193"/>
              </a:solidFill>
              <a:miter lim="800000"/>
              <a:headEnd/>
              <a:tailEnd/>
            </a:ln>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81" name="Rectangle 47"/>
            <p:cNvSpPr>
              <a:spLocks noChangeArrowheads="1"/>
            </p:cNvSpPr>
            <p:nvPr/>
          </p:nvSpPr>
          <p:spPr bwMode="auto">
            <a:xfrm>
              <a:off x="6011493" y="4144689"/>
              <a:ext cx="12610" cy="12610"/>
            </a:xfrm>
            <a:prstGeom prst="rect">
              <a:avLst/>
            </a:prstGeom>
            <a:noFill/>
            <a:ln w="3175">
              <a:solidFill>
                <a:srgbClr val="E8C193"/>
              </a:solidFill>
              <a:miter lim="800000"/>
              <a:headEnd/>
              <a:tailEnd/>
            </a:ln>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82" name="Rectangle 48"/>
            <p:cNvSpPr>
              <a:spLocks noChangeArrowheads="1"/>
            </p:cNvSpPr>
            <p:nvPr/>
          </p:nvSpPr>
          <p:spPr bwMode="auto">
            <a:xfrm>
              <a:off x="6036713" y="4144689"/>
              <a:ext cx="12522" cy="12610"/>
            </a:xfrm>
            <a:prstGeom prst="rect">
              <a:avLst/>
            </a:prstGeom>
            <a:noFill/>
            <a:ln w="3175">
              <a:solidFill>
                <a:srgbClr val="E8C193"/>
              </a:solidFill>
              <a:miter lim="800000"/>
              <a:headEnd/>
              <a:tailEnd/>
            </a:ln>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83" name="Rectangle 49"/>
            <p:cNvSpPr>
              <a:spLocks noChangeArrowheads="1"/>
            </p:cNvSpPr>
            <p:nvPr/>
          </p:nvSpPr>
          <p:spPr bwMode="auto">
            <a:xfrm>
              <a:off x="6061845" y="4144689"/>
              <a:ext cx="12610" cy="12610"/>
            </a:xfrm>
            <a:prstGeom prst="rect">
              <a:avLst/>
            </a:prstGeom>
            <a:noFill/>
            <a:ln w="3175">
              <a:solidFill>
                <a:srgbClr val="E8C193"/>
              </a:solidFill>
              <a:miter lim="800000"/>
              <a:headEnd/>
              <a:tailEnd/>
            </a:ln>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84" name="Rectangle 50"/>
            <p:cNvSpPr>
              <a:spLocks noChangeArrowheads="1"/>
            </p:cNvSpPr>
            <p:nvPr/>
          </p:nvSpPr>
          <p:spPr bwMode="auto">
            <a:xfrm>
              <a:off x="6087065" y="4144689"/>
              <a:ext cx="12610" cy="12610"/>
            </a:xfrm>
            <a:prstGeom prst="rect">
              <a:avLst/>
            </a:prstGeom>
            <a:noFill/>
            <a:ln w="3175">
              <a:solidFill>
                <a:srgbClr val="E8C193"/>
              </a:solidFill>
              <a:miter lim="800000"/>
              <a:headEnd/>
              <a:tailEnd/>
            </a:ln>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85" name="Rectangle 51"/>
            <p:cNvSpPr>
              <a:spLocks noChangeArrowheads="1"/>
            </p:cNvSpPr>
            <p:nvPr/>
          </p:nvSpPr>
          <p:spPr bwMode="auto">
            <a:xfrm>
              <a:off x="6112285" y="4144689"/>
              <a:ext cx="12610" cy="12610"/>
            </a:xfrm>
            <a:prstGeom prst="rect">
              <a:avLst/>
            </a:prstGeom>
            <a:noFill/>
            <a:ln w="3175">
              <a:solidFill>
                <a:srgbClr val="E8C193"/>
              </a:solidFill>
              <a:miter lim="800000"/>
              <a:headEnd/>
              <a:tailEnd/>
            </a:ln>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86" name="Rectangle 52"/>
            <p:cNvSpPr>
              <a:spLocks noChangeArrowheads="1"/>
            </p:cNvSpPr>
            <p:nvPr/>
          </p:nvSpPr>
          <p:spPr bwMode="auto">
            <a:xfrm>
              <a:off x="6137505" y="4144689"/>
              <a:ext cx="12610" cy="12610"/>
            </a:xfrm>
            <a:prstGeom prst="rect">
              <a:avLst/>
            </a:prstGeom>
            <a:noFill/>
            <a:ln w="3175">
              <a:solidFill>
                <a:srgbClr val="E8C193"/>
              </a:solidFill>
              <a:miter lim="800000"/>
              <a:headEnd/>
              <a:tailEnd/>
            </a:ln>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87" name="Rectangle 53"/>
            <p:cNvSpPr>
              <a:spLocks noChangeArrowheads="1"/>
            </p:cNvSpPr>
            <p:nvPr/>
          </p:nvSpPr>
          <p:spPr bwMode="auto">
            <a:xfrm>
              <a:off x="6036713" y="4169909"/>
              <a:ext cx="88182" cy="12610"/>
            </a:xfrm>
            <a:prstGeom prst="rect">
              <a:avLst/>
            </a:prstGeom>
            <a:noFill/>
            <a:ln w="3175">
              <a:solidFill>
                <a:srgbClr val="E8C193"/>
              </a:solidFill>
              <a:miter lim="800000"/>
              <a:headEnd/>
              <a:tailEnd/>
            </a:ln>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88" name="Freeform 54"/>
            <p:cNvSpPr>
              <a:spLocks noEditPoints="1"/>
            </p:cNvSpPr>
            <p:nvPr/>
          </p:nvSpPr>
          <p:spPr bwMode="auto">
            <a:xfrm>
              <a:off x="6200467" y="4119469"/>
              <a:ext cx="63050" cy="88270"/>
            </a:xfrm>
            <a:custGeom>
              <a:avLst/>
              <a:gdLst>
                <a:gd name="T0" fmla="*/ 0 w 2160"/>
                <a:gd name="T1" fmla="*/ 1943 h 3023"/>
                <a:gd name="T2" fmla="*/ 13 w 2160"/>
                <a:gd name="T3" fmla="*/ 2107 h 3023"/>
                <a:gd name="T4" fmla="*/ 66 w 2160"/>
                <a:gd name="T5" fmla="*/ 2314 h 3023"/>
                <a:gd name="T6" fmla="*/ 156 w 2160"/>
                <a:gd name="T7" fmla="*/ 2502 h 3023"/>
                <a:gd name="T8" fmla="*/ 280 w 2160"/>
                <a:gd name="T9" fmla="*/ 2669 h 3023"/>
                <a:gd name="T10" fmla="*/ 433 w 2160"/>
                <a:gd name="T11" fmla="*/ 2808 h 3023"/>
                <a:gd name="T12" fmla="*/ 611 w 2160"/>
                <a:gd name="T13" fmla="*/ 2916 h 3023"/>
                <a:gd name="T14" fmla="*/ 811 w 2160"/>
                <a:gd name="T15" fmla="*/ 2989 h 3023"/>
                <a:gd name="T16" fmla="*/ 1024 w 2160"/>
                <a:gd name="T17" fmla="*/ 3022 h 3023"/>
                <a:gd name="T18" fmla="*/ 1136 w 2160"/>
                <a:gd name="T19" fmla="*/ 3022 h 3023"/>
                <a:gd name="T20" fmla="*/ 1350 w 2160"/>
                <a:gd name="T21" fmla="*/ 2989 h 3023"/>
                <a:gd name="T22" fmla="*/ 1549 w 2160"/>
                <a:gd name="T23" fmla="*/ 2916 h 3023"/>
                <a:gd name="T24" fmla="*/ 1726 w 2160"/>
                <a:gd name="T25" fmla="*/ 2808 h 3023"/>
                <a:gd name="T26" fmla="*/ 1879 w 2160"/>
                <a:gd name="T27" fmla="*/ 2669 h 3023"/>
                <a:gd name="T28" fmla="*/ 2004 w 2160"/>
                <a:gd name="T29" fmla="*/ 2502 h 3023"/>
                <a:gd name="T30" fmla="*/ 2094 w 2160"/>
                <a:gd name="T31" fmla="*/ 2314 h 3023"/>
                <a:gd name="T32" fmla="*/ 2147 w 2160"/>
                <a:gd name="T33" fmla="*/ 2107 h 3023"/>
                <a:gd name="T34" fmla="*/ 2160 w 2160"/>
                <a:gd name="T35" fmla="*/ 1943 h 3023"/>
                <a:gd name="T36" fmla="*/ 2158 w 2160"/>
                <a:gd name="T37" fmla="*/ 1023 h 3023"/>
                <a:gd name="T38" fmla="*/ 2125 w 2160"/>
                <a:gd name="T39" fmla="*/ 809 h 3023"/>
                <a:gd name="T40" fmla="*/ 2053 w 2160"/>
                <a:gd name="T41" fmla="*/ 610 h 3023"/>
                <a:gd name="T42" fmla="*/ 1945 w 2160"/>
                <a:gd name="T43" fmla="*/ 433 h 3023"/>
                <a:gd name="T44" fmla="*/ 1806 w 2160"/>
                <a:gd name="T45" fmla="*/ 280 h 3023"/>
                <a:gd name="T46" fmla="*/ 1640 w 2160"/>
                <a:gd name="T47" fmla="*/ 155 h 3023"/>
                <a:gd name="T48" fmla="*/ 1452 w 2160"/>
                <a:gd name="T49" fmla="*/ 65 h 3023"/>
                <a:gd name="T50" fmla="*/ 1244 w 2160"/>
                <a:gd name="T51" fmla="*/ 12 h 3023"/>
                <a:gd name="T52" fmla="*/ 1080 w 2160"/>
                <a:gd name="T53" fmla="*/ 0 h 3023"/>
                <a:gd name="T54" fmla="*/ 916 w 2160"/>
                <a:gd name="T55" fmla="*/ 12 h 3023"/>
                <a:gd name="T56" fmla="*/ 708 w 2160"/>
                <a:gd name="T57" fmla="*/ 65 h 3023"/>
                <a:gd name="T58" fmla="*/ 520 w 2160"/>
                <a:gd name="T59" fmla="*/ 155 h 3023"/>
                <a:gd name="T60" fmla="*/ 354 w 2160"/>
                <a:gd name="T61" fmla="*/ 280 h 3023"/>
                <a:gd name="T62" fmla="*/ 215 w 2160"/>
                <a:gd name="T63" fmla="*/ 433 h 3023"/>
                <a:gd name="T64" fmla="*/ 107 w 2160"/>
                <a:gd name="T65" fmla="*/ 610 h 3023"/>
                <a:gd name="T66" fmla="*/ 34 w 2160"/>
                <a:gd name="T67" fmla="*/ 809 h 3023"/>
                <a:gd name="T68" fmla="*/ 2 w 2160"/>
                <a:gd name="T69" fmla="*/ 1023 h 3023"/>
                <a:gd name="T70" fmla="*/ 1728 w 2160"/>
                <a:gd name="T71" fmla="*/ 1079 h 3023"/>
                <a:gd name="T72" fmla="*/ 1728 w 2160"/>
                <a:gd name="T73" fmla="*/ 1976 h 3023"/>
                <a:gd name="T74" fmla="*/ 1699 w 2160"/>
                <a:gd name="T75" fmla="*/ 2136 h 3023"/>
                <a:gd name="T76" fmla="*/ 1580 w 2160"/>
                <a:gd name="T77" fmla="*/ 2356 h 3023"/>
                <a:gd name="T78" fmla="*/ 1389 w 2160"/>
                <a:gd name="T79" fmla="*/ 2513 h 3023"/>
                <a:gd name="T80" fmla="*/ 1178 w 2160"/>
                <a:gd name="T81" fmla="*/ 2583 h 3023"/>
                <a:gd name="T82" fmla="*/ 1080 w 2160"/>
                <a:gd name="T83" fmla="*/ 2591 h 3023"/>
                <a:gd name="T84" fmla="*/ 982 w 2160"/>
                <a:gd name="T85" fmla="*/ 2583 h 3023"/>
                <a:gd name="T86" fmla="*/ 771 w 2160"/>
                <a:gd name="T87" fmla="*/ 2513 h 3023"/>
                <a:gd name="T88" fmla="*/ 580 w 2160"/>
                <a:gd name="T89" fmla="*/ 2356 h 3023"/>
                <a:gd name="T90" fmla="*/ 461 w 2160"/>
                <a:gd name="T91" fmla="*/ 2136 h 3023"/>
                <a:gd name="T92" fmla="*/ 433 w 2160"/>
                <a:gd name="T93" fmla="*/ 1976 h 3023"/>
                <a:gd name="T94" fmla="*/ 432 w 2160"/>
                <a:gd name="T95" fmla="*/ 1079 h 3023"/>
                <a:gd name="T96" fmla="*/ 450 w 2160"/>
                <a:gd name="T97" fmla="*/ 929 h 3023"/>
                <a:gd name="T98" fmla="*/ 525 w 2160"/>
                <a:gd name="T99" fmla="*/ 747 h 3023"/>
                <a:gd name="T100" fmla="*/ 649 w 2160"/>
                <a:gd name="T101" fmla="*/ 597 h 3023"/>
                <a:gd name="T102" fmla="*/ 816 w 2160"/>
                <a:gd name="T103" fmla="*/ 489 h 3023"/>
                <a:gd name="T104" fmla="*/ 864 w 2160"/>
                <a:gd name="T105" fmla="*/ 1079 h 3023"/>
                <a:gd name="T106" fmla="*/ 1296 w 2160"/>
                <a:gd name="T107" fmla="*/ 471 h 3023"/>
                <a:gd name="T108" fmla="*/ 1432 w 2160"/>
                <a:gd name="T109" fmla="*/ 537 h 3023"/>
                <a:gd name="T110" fmla="*/ 1579 w 2160"/>
                <a:gd name="T111" fmla="*/ 668 h 3023"/>
                <a:gd name="T112" fmla="*/ 1680 w 2160"/>
                <a:gd name="T113" fmla="*/ 835 h 3023"/>
                <a:gd name="T114" fmla="*/ 1726 w 2160"/>
                <a:gd name="T115" fmla="*/ 1027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0" h="3023">
                  <a:moveTo>
                    <a:pt x="0" y="1079"/>
                  </a:moveTo>
                  <a:lnTo>
                    <a:pt x="0" y="1943"/>
                  </a:lnTo>
                  <a:lnTo>
                    <a:pt x="2" y="1998"/>
                  </a:lnTo>
                  <a:lnTo>
                    <a:pt x="13" y="2107"/>
                  </a:lnTo>
                  <a:lnTo>
                    <a:pt x="34" y="2212"/>
                  </a:lnTo>
                  <a:lnTo>
                    <a:pt x="66" y="2314"/>
                  </a:lnTo>
                  <a:lnTo>
                    <a:pt x="107" y="2411"/>
                  </a:lnTo>
                  <a:lnTo>
                    <a:pt x="156" y="2502"/>
                  </a:lnTo>
                  <a:lnTo>
                    <a:pt x="215" y="2588"/>
                  </a:lnTo>
                  <a:lnTo>
                    <a:pt x="280" y="2669"/>
                  </a:lnTo>
                  <a:lnTo>
                    <a:pt x="354" y="2743"/>
                  </a:lnTo>
                  <a:lnTo>
                    <a:pt x="433" y="2808"/>
                  </a:lnTo>
                  <a:lnTo>
                    <a:pt x="520" y="2866"/>
                  </a:lnTo>
                  <a:lnTo>
                    <a:pt x="611" y="2916"/>
                  </a:lnTo>
                  <a:lnTo>
                    <a:pt x="708" y="2957"/>
                  </a:lnTo>
                  <a:lnTo>
                    <a:pt x="811" y="2989"/>
                  </a:lnTo>
                  <a:lnTo>
                    <a:pt x="916" y="3011"/>
                  </a:lnTo>
                  <a:lnTo>
                    <a:pt x="1024" y="3022"/>
                  </a:lnTo>
                  <a:lnTo>
                    <a:pt x="1080" y="3023"/>
                  </a:lnTo>
                  <a:lnTo>
                    <a:pt x="1136" y="3022"/>
                  </a:lnTo>
                  <a:lnTo>
                    <a:pt x="1244" y="3011"/>
                  </a:lnTo>
                  <a:lnTo>
                    <a:pt x="1350" y="2989"/>
                  </a:lnTo>
                  <a:lnTo>
                    <a:pt x="1452" y="2957"/>
                  </a:lnTo>
                  <a:lnTo>
                    <a:pt x="1549" y="2916"/>
                  </a:lnTo>
                  <a:lnTo>
                    <a:pt x="1640" y="2866"/>
                  </a:lnTo>
                  <a:lnTo>
                    <a:pt x="1726" y="2808"/>
                  </a:lnTo>
                  <a:lnTo>
                    <a:pt x="1806" y="2743"/>
                  </a:lnTo>
                  <a:lnTo>
                    <a:pt x="1879" y="2669"/>
                  </a:lnTo>
                  <a:lnTo>
                    <a:pt x="1945" y="2588"/>
                  </a:lnTo>
                  <a:lnTo>
                    <a:pt x="2004" y="2502"/>
                  </a:lnTo>
                  <a:lnTo>
                    <a:pt x="2053" y="2411"/>
                  </a:lnTo>
                  <a:lnTo>
                    <a:pt x="2094" y="2314"/>
                  </a:lnTo>
                  <a:lnTo>
                    <a:pt x="2125" y="2212"/>
                  </a:lnTo>
                  <a:lnTo>
                    <a:pt x="2147" y="2107"/>
                  </a:lnTo>
                  <a:lnTo>
                    <a:pt x="2158" y="1998"/>
                  </a:lnTo>
                  <a:lnTo>
                    <a:pt x="2160" y="1943"/>
                  </a:lnTo>
                  <a:lnTo>
                    <a:pt x="2160" y="1079"/>
                  </a:lnTo>
                  <a:lnTo>
                    <a:pt x="2158" y="1023"/>
                  </a:lnTo>
                  <a:lnTo>
                    <a:pt x="2147" y="914"/>
                  </a:lnTo>
                  <a:lnTo>
                    <a:pt x="2125" y="809"/>
                  </a:lnTo>
                  <a:lnTo>
                    <a:pt x="2094" y="708"/>
                  </a:lnTo>
                  <a:lnTo>
                    <a:pt x="2053" y="610"/>
                  </a:lnTo>
                  <a:lnTo>
                    <a:pt x="2004" y="519"/>
                  </a:lnTo>
                  <a:lnTo>
                    <a:pt x="1945" y="433"/>
                  </a:lnTo>
                  <a:lnTo>
                    <a:pt x="1879" y="352"/>
                  </a:lnTo>
                  <a:lnTo>
                    <a:pt x="1806" y="280"/>
                  </a:lnTo>
                  <a:lnTo>
                    <a:pt x="1726" y="214"/>
                  </a:lnTo>
                  <a:lnTo>
                    <a:pt x="1640" y="155"/>
                  </a:lnTo>
                  <a:lnTo>
                    <a:pt x="1549" y="106"/>
                  </a:lnTo>
                  <a:lnTo>
                    <a:pt x="1452" y="65"/>
                  </a:lnTo>
                  <a:lnTo>
                    <a:pt x="1350" y="32"/>
                  </a:lnTo>
                  <a:lnTo>
                    <a:pt x="1244" y="12"/>
                  </a:lnTo>
                  <a:lnTo>
                    <a:pt x="1136" y="1"/>
                  </a:lnTo>
                  <a:lnTo>
                    <a:pt x="1080" y="0"/>
                  </a:lnTo>
                  <a:lnTo>
                    <a:pt x="1024" y="1"/>
                  </a:lnTo>
                  <a:lnTo>
                    <a:pt x="916" y="12"/>
                  </a:lnTo>
                  <a:lnTo>
                    <a:pt x="811" y="32"/>
                  </a:lnTo>
                  <a:lnTo>
                    <a:pt x="708" y="65"/>
                  </a:lnTo>
                  <a:lnTo>
                    <a:pt x="611" y="106"/>
                  </a:lnTo>
                  <a:lnTo>
                    <a:pt x="520" y="155"/>
                  </a:lnTo>
                  <a:lnTo>
                    <a:pt x="433" y="214"/>
                  </a:lnTo>
                  <a:lnTo>
                    <a:pt x="354" y="280"/>
                  </a:lnTo>
                  <a:lnTo>
                    <a:pt x="280" y="352"/>
                  </a:lnTo>
                  <a:lnTo>
                    <a:pt x="215" y="433"/>
                  </a:lnTo>
                  <a:lnTo>
                    <a:pt x="156" y="519"/>
                  </a:lnTo>
                  <a:lnTo>
                    <a:pt x="107" y="610"/>
                  </a:lnTo>
                  <a:lnTo>
                    <a:pt x="66" y="708"/>
                  </a:lnTo>
                  <a:lnTo>
                    <a:pt x="34" y="809"/>
                  </a:lnTo>
                  <a:lnTo>
                    <a:pt x="13" y="914"/>
                  </a:lnTo>
                  <a:lnTo>
                    <a:pt x="2" y="1023"/>
                  </a:lnTo>
                  <a:lnTo>
                    <a:pt x="0" y="1079"/>
                  </a:lnTo>
                  <a:close/>
                  <a:moveTo>
                    <a:pt x="1728" y="1079"/>
                  </a:moveTo>
                  <a:lnTo>
                    <a:pt x="1728" y="1943"/>
                  </a:lnTo>
                  <a:lnTo>
                    <a:pt x="1728" y="1976"/>
                  </a:lnTo>
                  <a:lnTo>
                    <a:pt x="1721" y="2042"/>
                  </a:lnTo>
                  <a:lnTo>
                    <a:pt x="1699" y="2136"/>
                  </a:lnTo>
                  <a:lnTo>
                    <a:pt x="1651" y="2252"/>
                  </a:lnTo>
                  <a:lnTo>
                    <a:pt x="1580" y="2356"/>
                  </a:lnTo>
                  <a:lnTo>
                    <a:pt x="1493" y="2443"/>
                  </a:lnTo>
                  <a:lnTo>
                    <a:pt x="1389" y="2513"/>
                  </a:lnTo>
                  <a:lnTo>
                    <a:pt x="1273" y="2562"/>
                  </a:lnTo>
                  <a:lnTo>
                    <a:pt x="1178" y="2583"/>
                  </a:lnTo>
                  <a:lnTo>
                    <a:pt x="1114" y="2590"/>
                  </a:lnTo>
                  <a:lnTo>
                    <a:pt x="1080" y="2591"/>
                  </a:lnTo>
                  <a:lnTo>
                    <a:pt x="1047" y="2590"/>
                  </a:lnTo>
                  <a:lnTo>
                    <a:pt x="982" y="2583"/>
                  </a:lnTo>
                  <a:lnTo>
                    <a:pt x="887" y="2562"/>
                  </a:lnTo>
                  <a:lnTo>
                    <a:pt x="771" y="2513"/>
                  </a:lnTo>
                  <a:lnTo>
                    <a:pt x="667" y="2443"/>
                  </a:lnTo>
                  <a:lnTo>
                    <a:pt x="580" y="2356"/>
                  </a:lnTo>
                  <a:lnTo>
                    <a:pt x="510" y="2252"/>
                  </a:lnTo>
                  <a:lnTo>
                    <a:pt x="461" y="2136"/>
                  </a:lnTo>
                  <a:lnTo>
                    <a:pt x="439" y="2042"/>
                  </a:lnTo>
                  <a:lnTo>
                    <a:pt x="433" y="1976"/>
                  </a:lnTo>
                  <a:lnTo>
                    <a:pt x="432" y="1943"/>
                  </a:lnTo>
                  <a:lnTo>
                    <a:pt x="432" y="1079"/>
                  </a:lnTo>
                  <a:lnTo>
                    <a:pt x="433" y="1027"/>
                  </a:lnTo>
                  <a:lnTo>
                    <a:pt x="450" y="929"/>
                  </a:lnTo>
                  <a:lnTo>
                    <a:pt x="480" y="835"/>
                  </a:lnTo>
                  <a:lnTo>
                    <a:pt x="525" y="747"/>
                  </a:lnTo>
                  <a:lnTo>
                    <a:pt x="581" y="668"/>
                  </a:lnTo>
                  <a:lnTo>
                    <a:pt x="649" y="597"/>
                  </a:lnTo>
                  <a:lnTo>
                    <a:pt x="729" y="537"/>
                  </a:lnTo>
                  <a:lnTo>
                    <a:pt x="816" y="489"/>
                  </a:lnTo>
                  <a:lnTo>
                    <a:pt x="864" y="471"/>
                  </a:lnTo>
                  <a:lnTo>
                    <a:pt x="864" y="1079"/>
                  </a:lnTo>
                  <a:lnTo>
                    <a:pt x="1296" y="1079"/>
                  </a:lnTo>
                  <a:lnTo>
                    <a:pt x="1296" y="471"/>
                  </a:lnTo>
                  <a:lnTo>
                    <a:pt x="1344" y="489"/>
                  </a:lnTo>
                  <a:lnTo>
                    <a:pt x="1432" y="537"/>
                  </a:lnTo>
                  <a:lnTo>
                    <a:pt x="1510" y="597"/>
                  </a:lnTo>
                  <a:lnTo>
                    <a:pt x="1579" y="668"/>
                  </a:lnTo>
                  <a:lnTo>
                    <a:pt x="1636" y="747"/>
                  </a:lnTo>
                  <a:lnTo>
                    <a:pt x="1680" y="835"/>
                  </a:lnTo>
                  <a:lnTo>
                    <a:pt x="1710" y="929"/>
                  </a:lnTo>
                  <a:lnTo>
                    <a:pt x="1726" y="1027"/>
                  </a:lnTo>
                  <a:lnTo>
                    <a:pt x="1728" y="1079"/>
                  </a:lnTo>
                  <a:close/>
                </a:path>
              </a:pathLst>
            </a:custGeom>
            <a:noFill/>
            <a:ln w="3175">
              <a:solidFill>
                <a:srgbClr val="E8C193"/>
              </a:solidFill>
              <a:round/>
              <a:headEnd/>
              <a:tailEnd/>
            </a:ln>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89" name="Freeform 55"/>
            <p:cNvSpPr>
              <a:spLocks/>
            </p:cNvSpPr>
            <p:nvPr/>
          </p:nvSpPr>
          <p:spPr bwMode="auto">
            <a:xfrm>
              <a:off x="6088904" y="3894416"/>
              <a:ext cx="71982" cy="71894"/>
            </a:xfrm>
            <a:custGeom>
              <a:avLst/>
              <a:gdLst>
                <a:gd name="T0" fmla="*/ 2464 w 2464"/>
                <a:gd name="T1" fmla="*/ 305 h 2465"/>
                <a:gd name="T2" fmla="*/ 305 w 2464"/>
                <a:gd name="T3" fmla="*/ 2465 h 2465"/>
                <a:gd name="T4" fmla="*/ 0 w 2464"/>
                <a:gd name="T5" fmla="*/ 2160 h 2465"/>
                <a:gd name="T6" fmla="*/ 2159 w 2464"/>
                <a:gd name="T7" fmla="*/ 0 h 2465"/>
                <a:gd name="T8" fmla="*/ 2464 w 2464"/>
                <a:gd name="T9" fmla="*/ 305 h 2465"/>
              </a:gdLst>
              <a:ahLst/>
              <a:cxnLst>
                <a:cxn ang="0">
                  <a:pos x="T0" y="T1"/>
                </a:cxn>
                <a:cxn ang="0">
                  <a:pos x="T2" y="T3"/>
                </a:cxn>
                <a:cxn ang="0">
                  <a:pos x="T4" y="T5"/>
                </a:cxn>
                <a:cxn ang="0">
                  <a:pos x="T6" y="T7"/>
                </a:cxn>
                <a:cxn ang="0">
                  <a:pos x="T8" y="T9"/>
                </a:cxn>
              </a:cxnLst>
              <a:rect l="0" t="0" r="r" b="b"/>
              <a:pathLst>
                <a:path w="2464" h="2465">
                  <a:moveTo>
                    <a:pt x="2464" y="305"/>
                  </a:moveTo>
                  <a:lnTo>
                    <a:pt x="305" y="2465"/>
                  </a:lnTo>
                  <a:lnTo>
                    <a:pt x="0" y="2160"/>
                  </a:lnTo>
                  <a:lnTo>
                    <a:pt x="2159" y="0"/>
                  </a:lnTo>
                  <a:lnTo>
                    <a:pt x="2464" y="305"/>
                  </a:lnTo>
                  <a:close/>
                </a:path>
              </a:pathLst>
            </a:custGeom>
            <a:noFill/>
            <a:ln w="3175">
              <a:solidFill>
                <a:srgbClr val="E8C193"/>
              </a:solidFill>
              <a:round/>
              <a:headEnd/>
              <a:tailEnd/>
            </a:ln>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90" name="Freeform 56"/>
            <p:cNvSpPr>
              <a:spLocks/>
            </p:cNvSpPr>
            <p:nvPr/>
          </p:nvSpPr>
          <p:spPr bwMode="auto">
            <a:xfrm>
              <a:off x="6082599" y="3888111"/>
              <a:ext cx="46762" cy="46674"/>
            </a:xfrm>
            <a:custGeom>
              <a:avLst/>
              <a:gdLst>
                <a:gd name="T0" fmla="*/ 1600 w 1600"/>
                <a:gd name="T1" fmla="*/ 305 h 1601"/>
                <a:gd name="T2" fmla="*/ 305 w 1600"/>
                <a:gd name="T3" fmla="*/ 1601 h 1601"/>
                <a:gd name="T4" fmla="*/ 0 w 1600"/>
                <a:gd name="T5" fmla="*/ 1296 h 1601"/>
                <a:gd name="T6" fmla="*/ 1295 w 1600"/>
                <a:gd name="T7" fmla="*/ 0 h 1601"/>
                <a:gd name="T8" fmla="*/ 1600 w 1600"/>
                <a:gd name="T9" fmla="*/ 305 h 1601"/>
              </a:gdLst>
              <a:ahLst/>
              <a:cxnLst>
                <a:cxn ang="0">
                  <a:pos x="T0" y="T1"/>
                </a:cxn>
                <a:cxn ang="0">
                  <a:pos x="T2" y="T3"/>
                </a:cxn>
                <a:cxn ang="0">
                  <a:pos x="T4" y="T5"/>
                </a:cxn>
                <a:cxn ang="0">
                  <a:pos x="T6" y="T7"/>
                </a:cxn>
                <a:cxn ang="0">
                  <a:pos x="T8" y="T9"/>
                </a:cxn>
              </a:cxnLst>
              <a:rect l="0" t="0" r="r" b="b"/>
              <a:pathLst>
                <a:path w="1600" h="1601">
                  <a:moveTo>
                    <a:pt x="1600" y="305"/>
                  </a:moveTo>
                  <a:lnTo>
                    <a:pt x="305" y="1601"/>
                  </a:lnTo>
                  <a:lnTo>
                    <a:pt x="0" y="1296"/>
                  </a:lnTo>
                  <a:lnTo>
                    <a:pt x="1295" y="0"/>
                  </a:lnTo>
                  <a:lnTo>
                    <a:pt x="1600" y="305"/>
                  </a:lnTo>
                  <a:close/>
                </a:path>
              </a:pathLst>
            </a:custGeom>
            <a:noFill/>
            <a:ln w="3175">
              <a:solidFill>
                <a:srgbClr val="E8C193"/>
              </a:solidFill>
              <a:round/>
              <a:headEnd/>
              <a:tailEnd/>
            </a:ln>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91" name="Freeform 57"/>
            <p:cNvSpPr>
              <a:spLocks/>
            </p:cNvSpPr>
            <p:nvPr/>
          </p:nvSpPr>
          <p:spPr bwMode="auto">
            <a:xfrm>
              <a:off x="6120429" y="3925941"/>
              <a:ext cx="46762" cy="46674"/>
            </a:xfrm>
            <a:custGeom>
              <a:avLst/>
              <a:gdLst>
                <a:gd name="T0" fmla="*/ 1601 w 1601"/>
                <a:gd name="T1" fmla="*/ 305 h 1601"/>
                <a:gd name="T2" fmla="*/ 305 w 1601"/>
                <a:gd name="T3" fmla="*/ 1601 h 1601"/>
                <a:gd name="T4" fmla="*/ 0 w 1601"/>
                <a:gd name="T5" fmla="*/ 1296 h 1601"/>
                <a:gd name="T6" fmla="*/ 1296 w 1601"/>
                <a:gd name="T7" fmla="*/ 0 h 1601"/>
                <a:gd name="T8" fmla="*/ 1601 w 1601"/>
                <a:gd name="T9" fmla="*/ 305 h 1601"/>
              </a:gdLst>
              <a:ahLst/>
              <a:cxnLst>
                <a:cxn ang="0">
                  <a:pos x="T0" y="T1"/>
                </a:cxn>
                <a:cxn ang="0">
                  <a:pos x="T2" y="T3"/>
                </a:cxn>
                <a:cxn ang="0">
                  <a:pos x="T4" y="T5"/>
                </a:cxn>
                <a:cxn ang="0">
                  <a:pos x="T6" y="T7"/>
                </a:cxn>
                <a:cxn ang="0">
                  <a:pos x="T8" y="T9"/>
                </a:cxn>
              </a:cxnLst>
              <a:rect l="0" t="0" r="r" b="b"/>
              <a:pathLst>
                <a:path w="1601" h="1601">
                  <a:moveTo>
                    <a:pt x="1601" y="305"/>
                  </a:moveTo>
                  <a:lnTo>
                    <a:pt x="305" y="1601"/>
                  </a:lnTo>
                  <a:lnTo>
                    <a:pt x="0" y="1296"/>
                  </a:lnTo>
                  <a:lnTo>
                    <a:pt x="1296" y="0"/>
                  </a:lnTo>
                  <a:lnTo>
                    <a:pt x="1601" y="305"/>
                  </a:lnTo>
                  <a:close/>
                </a:path>
              </a:pathLst>
            </a:custGeom>
            <a:noFill/>
            <a:ln w="3175">
              <a:solidFill>
                <a:srgbClr val="E8C193"/>
              </a:solidFill>
              <a:round/>
              <a:headEnd/>
              <a:tailEnd/>
            </a:ln>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nvGrpSpPr>
          <p:cNvPr id="100" name="Group 41"/>
          <p:cNvGrpSpPr>
            <a:grpSpLocks noChangeAspect="1"/>
          </p:cNvGrpSpPr>
          <p:nvPr/>
        </p:nvGrpSpPr>
        <p:grpSpPr bwMode="auto">
          <a:xfrm>
            <a:off x="6733751" y="2563241"/>
            <a:ext cx="583200" cy="861597"/>
            <a:chOff x="4872" y="2708"/>
            <a:chExt cx="1016" cy="1501"/>
          </a:xfrm>
        </p:grpSpPr>
        <p:sp>
          <p:nvSpPr>
            <p:cNvPr id="102" name="Rectangle 43"/>
            <p:cNvSpPr>
              <a:spLocks noChangeArrowheads="1"/>
            </p:cNvSpPr>
            <p:nvPr/>
          </p:nvSpPr>
          <p:spPr bwMode="auto">
            <a:xfrm>
              <a:off x="5145" y="3806"/>
              <a:ext cx="471" cy="23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03" name="Freeform 44"/>
            <p:cNvSpPr>
              <a:spLocks noEditPoints="1"/>
            </p:cNvSpPr>
            <p:nvPr/>
          </p:nvSpPr>
          <p:spPr bwMode="auto">
            <a:xfrm>
              <a:off x="5122" y="3782"/>
              <a:ext cx="518" cy="277"/>
            </a:xfrm>
            <a:custGeom>
              <a:avLst/>
              <a:gdLst>
                <a:gd name="T0" fmla="*/ 282 w 3109"/>
                <a:gd name="T1" fmla="*/ 1379 h 1660"/>
                <a:gd name="T2" fmla="*/ 2827 w 3109"/>
                <a:gd name="T3" fmla="*/ 1379 h 1660"/>
                <a:gd name="T4" fmla="*/ 2827 w 3109"/>
                <a:gd name="T5" fmla="*/ 267 h 1660"/>
                <a:gd name="T6" fmla="*/ 282 w 3109"/>
                <a:gd name="T7" fmla="*/ 267 h 1660"/>
                <a:gd name="T8" fmla="*/ 282 w 3109"/>
                <a:gd name="T9" fmla="*/ 1379 h 1660"/>
                <a:gd name="T10" fmla="*/ 3109 w 3109"/>
                <a:gd name="T11" fmla="*/ 1660 h 1660"/>
                <a:gd name="T12" fmla="*/ 0 w 3109"/>
                <a:gd name="T13" fmla="*/ 1660 h 1660"/>
                <a:gd name="T14" fmla="*/ 0 w 3109"/>
                <a:gd name="T15" fmla="*/ 0 h 1660"/>
                <a:gd name="T16" fmla="*/ 3109 w 3109"/>
                <a:gd name="T17" fmla="*/ 0 h 1660"/>
                <a:gd name="T18" fmla="*/ 3109 w 3109"/>
                <a:gd name="T19" fmla="*/ 1660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9" h="1660">
                  <a:moveTo>
                    <a:pt x="282" y="1379"/>
                  </a:moveTo>
                  <a:lnTo>
                    <a:pt x="2827" y="1379"/>
                  </a:lnTo>
                  <a:lnTo>
                    <a:pt x="2827" y="267"/>
                  </a:lnTo>
                  <a:lnTo>
                    <a:pt x="282" y="267"/>
                  </a:lnTo>
                  <a:lnTo>
                    <a:pt x="282" y="1379"/>
                  </a:lnTo>
                  <a:close/>
                  <a:moveTo>
                    <a:pt x="3109" y="1660"/>
                  </a:moveTo>
                  <a:lnTo>
                    <a:pt x="0" y="1660"/>
                  </a:lnTo>
                  <a:lnTo>
                    <a:pt x="0" y="0"/>
                  </a:lnTo>
                  <a:lnTo>
                    <a:pt x="3109" y="0"/>
                  </a:lnTo>
                  <a:lnTo>
                    <a:pt x="3109" y="1660"/>
                  </a:lnTo>
                  <a:close/>
                </a:path>
              </a:pathLst>
            </a:custGeom>
            <a:solidFill>
              <a:srgbClr val="E8C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04" name="Freeform 45"/>
            <p:cNvSpPr>
              <a:spLocks/>
            </p:cNvSpPr>
            <p:nvPr/>
          </p:nvSpPr>
          <p:spPr bwMode="auto">
            <a:xfrm>
              <a:off x="5232" y="4043"/>
              <a:ext cx="295" cy="143"/>
            </a:xfrm>
            <a:custGeom>
              <a:avLst/>
              <a:gdLst>
                <a:gd name="T0" fmla="*/ 1772 w 1772"/>
                <a:gd name="T1" fmla="*/ 0 h 858"/>
                <a:gd name="T2" fmla="*/ 0 w 1772"/>
                <a:gd name="T3" fmla="*/ 0 h 858"/>
                <a:gd name="T4" fmla="*/ 0 w 1772"/>
                <a:gd name="T5" fmla="*/ 422 h 858"/>
                <a:gd name="T6" fmla="*/ 1 w 1772"/>
                <a:gd name="T7" fmla="*/ 466 h 858"/>
                <a:gd name="T8" fmla="*/ 19 w 1772"/>
                <a:gd name="T9" fmla="*/ 552 h 858"/>
                <a:gd name="T10" fmla="*/ 53 w 1772"/>
                <a:gd name="T11" fmla="*/ 630 h 858"/>
                <a:gd name="T12" fmla="*/ 99 w 1772"/>
                <a:gd name="T13" fmla="*/ 699 h 858"/>
                <a:gd name="T14" fmla="*/ 160 w 1772"/>
                <a:gd name="T15" fmla="*/ 759 h 858"/>
                <a:gd name="T16" fmla="*/ 229 w 1772"/>
                <a:gd name="T17" fmla="*/ 806 h 858"/>
                <a:gd name="T18" fmla="*/ 307 w 1772"/>
                <a:gd name="T19" fmla="*/ 839 h 858"/>
                <a:gd name="T20" fmla="*/ 392 w 1772"/>
                <a:gd name="T21" fmla="*/ 857 h 858"/>
                <a:gd name="T22" fmla="*/ 436 w 1772"/>
                <a:gd name="T23" fmla="*/ 858 h 858"/>
                <a:gd name="T24" fmla="*/ 1322 w 1772"/>
                <a:gd name="T25" fmla="*/ 858 h 858"/>
                <a:gd name="T26" fmla="*/ 1367 w 1772"/>
                <a:gd name="T27" fmla="*/ 857 h 858"/>
                <a:gd name="T28" fmla="*/ 1452 w 1772"/>
                <a:gd name="T29" fmla="*/ 839 h 858"/>
                <a:gd name="T30" fmla="*/ 1530 w 1772"/>
                <a:gd name="T31" fmla="*/ 806 h 858"/>
                <a:gd name="T32" fmla="*/ 1599 w 1772"/>
                <a:gd name="T33" fmla="*/ 759 h 858"/>
                <a:gd name="T34" fmla="*/ 1659 w 1772"/>
                <a:gd name="T35" fmla="*/ 699 h 858"/>
                <a:gd name="T36" fmla="*/ 1706 w 1772"/>
                <a:gd name="T37" fmla="*/ 630 h 858"/>
                <a:gd name="T38" fmla="*/ 1740 w 1772"/>
                <a:gd name="T39" fmla="*/ 552 h 858"/>
                <a:gd name="T40" fmla="*/ 1757 w 1772"/>
                <a:gd name="T41" fmla="*/ 466 h 858"/>
                <a:gd name="T42" fmla="*/ 1759 w 1772"/>
                <a:gd name="T43" fmla="*/ 422 h 858"/>
                <a:gd name="T44" fmla="*/ 1759 w 1772"/>
                <a:gd name="T45" fmla="*/ 0 h 858"/>
                <a:gd name="T46" fmla="*/ 1772 w 1772"/>
                <a:gd name="T4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72" h="858">
                  <a:moveTo>
                    <a:pt x="1772" y="0"/>
                  </a:moveTo>
                  <a:lnTo>
                    <a:pt x="0" y="0"/>
                  </a:lnTo>
                  <a:lnTo>
                    <a:pt x="0" y="422"/>
                  </a:lnTo>
                  <a:lnTo>
                    <a:pt x="1" y="466"/>
                  </a:lnTo>
                  <a:lnTo>
                    <a:pt x="19" y="552"/>
                  </a:lnTo>
                  <a:lnTo>
                    <a:pt x="53" y="630"/>
                  </a:lnTo>
                  <a:lnTo>
                    <a:pt x="99" y="699"/>
                  </a:lnTo>
                  <a:lnTo>
                    <a:pt x="160" y="759"/>
                  </a:lnTo>
                  <a:lnTo>
                    <a:pt x="229" y="806"/>
                  </a:lnTo>
                  <a:lnTo>
                    <a:pt x="307" y="839"/>
                  </a:lnTo>
                  <a:lnTo>
                    <a:pt x="392" y="857"/>
                  </a:lnTo>
                  <a:lnTo>
                    <a:pt x="436" y="858"/>
                  </a:lnTo>
                  <a:lnTo>
                    <a:pt x="1322" y="858"/>
                  </a:lnTo>
                  <a:lnTo>
                    <a:pt x="1367" y="857"/>
                  </a:lnTo>
                  <a:lnTo>
                    <a:pt x="1452" y="839"/>
                  </a:lnTo>
                  <a:lnTo>
                    <a:pt x="1530" y="806"/>
                  </a:lnTo>
                  <a:lnTo>
                    <a:pt x="1599" y="759"/>
                  </a:lnTo>
                  <a:lnTo>
                    <a:pt x="1659" y="699"/>
                  </a:lnTo>
                  <a:lnTo>
                    <a:pt x="1706" y="630"/>
                  </a:lnTo>
                  <a:lnTo>
                    <a:pt x="1740" y="552"/>
                  </a:lnTo>
                  <a:lnTo>
                    <a:pt x="1757" y="466"/>
                  </a:lnTo>
                  <a:lnTo>
                    <a:pt x="1759" y="422"/>
                  </a:lnTo>
                  <a:lnTo>
                    <a:pt x="1759" y="0"/>
                  </a:lnTo>
                  <a:lnTo>
                    <a:pt x="177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05" name="Freeform 46"/>
            <p:cNvSpPr>
              <a:spLocks noEditPoints="1"/>
            </p:cNvSpPr>
            <p:nvPr/>
          </p:nvSpPr>
          <p:spPr bwMode="auto">
            <a:xfrm>
              <a:off x="5211" y="4019"/>
              <a:ext cx="342" cy="190"/>
            </a:xfrm>
            <a:custGeom>
              <a:avLst/>
              <a:gdLst>
                <a:gd name="T0" fmla="*/ 267 w 2054"/>
                <a:gd name="T1" fmla="*/ 280 h 1139"/>
                <a:gd name="T2" fmla="*/ 267 w 2054"/>
                <a:gd name="T3" fmla="*/ 562 h 1139"/>
                <a:gd name="T4" fmla="*/ 268 w 2054"/>
                <a:gd name="T5" fmla="*/ 594 h 1139"/>
                <a:gd name="T6" fmla="*/ 280 w 2054"/>
                <a:gd name="T7" fmla="*/ 652 h 1139"/>
                <a:gd name="T8" fmla="*/ 304 w 2054"/>
                <a:gd name="T9" fmla="*/ 705 h 1139"/>
                <a:gd name="T10" fmla="*/ 337 w 2054"/>
                <a:gd name="T11" fmla="*/ 753 h 1139"/>
                <a:gd name="T12" fmla="*/ 377 w 2054"/>
                <a:gd name="T13" fmla="*/ 792 h 1139"/>
                <a:gd name="T14" fmla="*/ 425 w 2054"/>
                <a:gd name="T15" fmla="*/ 824 h 1139"/>
                <a:gd name="T16" fmla="*/ 478 w 2054"/>
                <a:gd name="T17" fmla="*/ 845 h 1139"/>
                <a:gd name="T18" fmla="*/ 533 w 2054"/>
                <a:gd name="T19" fmla="*/ 856 h 1139"/>
                <a:gd name="T20" fmla="*/ 562 w 2054"/>
                <a:gd name="T21" fmla="*/ 857 h 1139"/>
                <a:gd name="T22" fmla="*/ 1448 w 2054"/>
                <a:gd name="T23" fmla="*/ 857 h 1139"/>
                <a:gd name="T24" fmla="*/ 1480 w 2054"/>
                <a:gd name="T25" fmla="*/ 856 h 1139"/>
                <a:gd name="T26" fmla="*/ 1539 w 2054"/>
                <a:gd name="T27" fmla="*/ 844 h 1139"/>
                <a:gd name="T28" fmla="*/ 1591 w 2054"/>
                <a:gd name="T29" fmla="*/ 820 h 1139"/>
                <a:gd name="T30" fmla="*/ 1639 w 2054"/>
                <a:gd name="T31" fmla="*/ 788 h 1139"/>
                <a:gd name="T32" fmla="*/ 1678 w 2054"/>
                <a:gd name="T33" fmla="*/ 747 h 1139"/>
                <a:gd name="T34" fmla="*/ 1710 w 2054"/>
                <a:gd name="T35" fmla="*/ 699 h 1139"/>
                <a:gd name="T36" fmla="*/ 1732 w 2054"/>
                <a:gd name="T37" fmla="*/ 646 h 1139"/>
                <a:gd name="T38" fmla="*/ 1742 w 2054"/>
                <a:gd name="T39" fmla="*/ 590 h 1139"/>
                <a:gd name="T40" fmla="*/ 1743 w 2054"/>
                <a:gd name="T41" fmla="*/ 562 h 1139"/>
                <a:gd name="T42" fmla="*/ 1743 w 2054"/>
                <a:gd name="T43" fmla="*/ 280 h 1139"/>
                <a:gd name="T44" fmla="*/ 267 w 2054"/>
                <a:gd name="T45" fmla="*/ 280 h 1139"/>
                <a:gd name="T46" fmla="*/ 1463 w 2054"/>
                <a:gd name="T47" fmla="*/ 1139 h 1139"/>
                <a:gd name="T48" fmla="*/ 577 w 2054"/>
                <a:gd name="T49" fmla="*/ 1139 h 1139"/>
                <a:gd name="T50" fmla="*/ 546 w 2054"/>
                <a:gd name="T51" fmla="*/ 1138 h 1139"/>
                <a:gd name="T52" fmla="*/ 487 w 2054"/>
                <a:gd name="T53" fmla="*/ 1132 h 1139"/>
                <a:gd name="T54" fmla="*/ 430 w 2054"/>
                <a:gd name="T55" fmla="*/ 1120 h 1139"/>
                <a:gd name="T56" fmla="*/ 376 w 2054"/>
                <a:gd name="T57" fmla="*/ 1103 h 1139"/>
                <a:gd name="T58" fmla="*/ 324 w 2054"/>
                <a:gd name="T59" fmla="*/ 1080 h 1139"/>
                <a:gd name="T60" fmla="*/ 275 w 2054"/>
                <a:gd name="T61" fmla="*/ 1054 h 1139"/>
                <a:gd name="T62" fmla="*/ 229 w 2054"/>
                <a:gd name="T63" fmla="*/ 1022 h 1139"/>
                <a:gd name="T64" fmla="*/ 186 w 2054"/>
                <a:gd name="T65" fmla="*/ 986 h 1139"/>
                <a:gd name="T66" fmla="*/ 147 w 2054"/>
                <a:gd name="T67" fmla="*/ 946 h 1139"/>
                <a:gd name="T68" fmla="*/ 113 w 2054"/>
                <a:gd name="T69" fmla="*/ 904 h 1139"/>
                <a:gd name="T70" fmla="*/ 82 w 2054"/>
                <a:gd name="T71" fmla="*/ 857 h 1139"/>
                <a:gd name="T72" fmla="*/ 56 w 2054"/>
                <a:gd name="T73" fmla="*/ 808 h 1139"/>
                <a:gd name="T74" fmla="*/ 33 w 2054"/>
                <a:gd name="T75" fmla="*/ 757 h 1139"/>
                <a:gd name="T76" fmla="*/ 18 w 2054"/>
                <a:gd name="T77" fmla="*/ 703 h 1139"/>
                <a:gd name="T78" fmla="*/ 6 w 2054"/>
                <a:gd name="T79" fmla="*/ 647 h 1139"/>
                <a:gd name="T80" fmla="*/ 0 w 2054"/>
                <a:gd name="T81" fmla="*/ 590 h 1139"/>
                <a:gd name="T82" fmla="*/ 0 w 2054"/>
                <a:gd name="T83" fmla="*/ 562 h 1139"/>
                <a:gd name="T84" fmla="*/ 0 w 2054"/>
                <a:gd name="T85" fmla="*/ 0 h 1139"/>
                <a:gd name="T86" fmla="*/ 2054 w 2054"/>
                <a:gd name="T87" fmla="*/ 0 h 1139"/>
                <a:gd name="T88" fmla="*/ 2054 w 2054"/>
                <a:gd name="T89" fmla="*/ 562 h 1139"/>
                <a:gd name="T90" fmla="*/ 2051 w 2054"/>
                <a:gd name="T91" fmla="*/ 593 h 1139"/>
                <a:gd name="T92" fmla="*/ 2043 w 2054"/>
                <a:gd name="T93" fmla="*/ 651 h 1139"/>
                <a:gd name="T94" fmla="*/ 2030 w 2054"/>
                <a:gd name="T95" fmla="*/ 708 h 1139"/>
                <a:gd name="T96" fmla="*/ 2011 w 2054"/>
                <a:gd name="T97" fmla="*/ 762 h 1139"/>
                <a:gd name="T98" fmla="*/ 1988 w 2054"/>
                <a:gd name="T99" fmla="*/ 814 h 1139"/>
                <a:gd name="T100" fmla="*/ 1961 w 2054"/>
                <a:gd name="T101" fmla="*/ 864 h 1139"/>
                <a:gd name="T102" fmla="*/ 1929 w 2054"/>
                <a:gd name="T103" fmla="*/ 909 h 1139"/>
                <a:gd name="T104" fmla="*/ 1893 w 2054"/>
                <a:gd name="T105" fmla="*/ 952 h 1139"/>
                <a:gd name="T106" fmla="*/ 1854 w 2054"/>
                <a:gd name="T107" fmla="*/ 990 h 1139"/>
                <a:gd name="T108" fmla="*/ 1811 w 2054"/>
                <a:gd name="T109" fmla="*/ 1026 h 1139"/>
                <a:gd name="T110" fmla="*/ 1764 w 2054"/>
                <a:gd name="T111" fmla="*/ 1057 h 1139"/>
                <a:gd name="T112" fmla="*/ 1715 w 2054"/>
                <a:gd name="T113" fmla="*/ 1083 h 1139"/>
                <a:gd name="T114" fmla="*/ 1663 w 2054"/>
                <a:gd name="T115" fmla="*/ 1104 h 1139"/>
                <a:gd name="T116" fmla="*/ 1608 w 2054"/>
                <a:gd name="T117" fmla="*/ 1121 h 1139"/>
                <a:gd name="T118" fmla="*/ 1551 w 2054"/>
                <a:gd name="T119" fmla="*/ 1133 h 1139"/>
                <a:gd name="T120" fmla="*/ 1492 w 2054"/>
                <a:gd name="T121" fmla="*/ 1138 h 1139"/>
                <a:gd name="T122" fmla="*/ 1463 w 2054"/>
                <a:gd name="T123" fmla="*/ 1139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54" h="1139">
                  <a:moveTo>
                    <a:pt x="267" y="280"/>
                  </a:moveTo>
                  <a:lnTo>
                    <a:pt x="267" y="562"/>
                  </a:lnTo>
                  <a:lnTo>
                    <a:pt x="268" y="594"/>
                  </a:lnTo>
                  <a:lnTo>
                    <a:pt x="280" y="652"/>
                  </a:lnTo>
                  <a:lnTo>
                    <a:pt x="304" y="705"/>
                  </a:lnTo>
                  <a:lnTo>
                    <a:pt x="337" y="753"/>
                  </a:lnTo>
                  <a:lnTo>
                    <a:pt x="377" y="792"/>
                  </a:lnTo>
                  <a:lnTo>
                    <a:pt x="425" y="824"/>
                  </a:lnTo>
                  <a:lnTo>
                    <a:pt x="478" y="845"/>
                  </a:lnTo>
                  <a:lnTo>
                    <a:pt x="533" y="856"/>
                  </a:lnTo>
                  <a:lnTo>
                    <a:pt x="562" y="857"/>
                  </a:lnTo>
                  <a:lnTo>
                    <a:pt x="1448" y="857"/>
                  </a:lnTo>
                  <a:lnTo>
                    <a:pt x="1480" y="856"/>
                  </a:lnTo>
                  <a:lnTo>
                    <a:pt x="1539" y="844"/>
                  </a:lnTo>
                  <a:lnTo>
                    <a:pt x="1591" y="820"/>
                  </a:lnTo>
                  <a:lnTo>
                    <a:pt x="1639" y="788"/>
                  </a:lnTo>
                  <a:lnTo>
                    <a:pt x="1678" y="747"/>
                  </a:lnTo>
                  <a:lnTo>
                    <a:pt x="1710" y="699"/>
                  </a:lnTo>
                  <a:lnTo>
                    <a:pt x="1732" y="646"/>
                  </a:lnTo>
                  <a:lnTo>
                    <a:pt x="1742" y="590"/>
                  </a:lnTo>
                  <a:lnTo>
                    <a:pt x="1743" y="562"/>
                  </a:lnTo>
                  <a:lnTo>
                    <a:pt x="1743" y="280"/>
                  </a:lnTo>
                  <a:lnTo>
                    <a:pt x="267" y="280"/>
                  </a:lnTo>
                  <a:close/>
                  <a:moveTo>
                    <a:pt x="1463" y="1139"/>
                  </a:moveTo>
                  <a:lnTo>
                    <a:pt x="577" y="1139"/>
                  </a:lnTo>
                  <a:lnTo>
                    <a:pt x="546" y="1138"/>
                  </a:lnTo>
                  <a:lnTo>
                    <a:pt x="487" y="1132"/>
                  </a:lnTo>
                  <a:lnTo>
                    <a:pt x="430" y="1120"/>
                  </a:lnTo>
                  <a:lnTo>
                    <a:pt x="376" y="1103"/>
                  </a:lnTo>
                  <a:lnTo>
                    <a:pt x="324" y="1080"/>
                  </a:lnTo>
                  <a:lnTo>
                    <a:pt x="275" y="1054"/>
                  </a:lnTo>
                  <a:lnTo>
                    <a:pt x="229" y="1022"/>
                  </a:lnTo>
                  <a:lnTo>
                    <a:pt x="186" y="986"/>
                  </a:lnTo>
                  <a:lnTo>
                    <a:pt x="147" y="946"/>
                  </a:lnTo>
                  <a:lnTo>
                    <a:pt x="113" y="904"/>
                  </a:lnTo>
                  <a:lnTo>
                    <a:pt x="82" y="857"/>
                  </a:lnTo>
                  <a:lnTo>
                    <a:pt x="56" y="808"/>
                  </a:lnTo>
                  <a:lnTo>
                    <a:pt x="33" y="757"/>
                  </a:lnTo>
                  <a:lnTo>
                    <a:pt x="18" y="703"/>
                  </a:lnTo>
                  <a:lnTo>
                    <a:pt x="6" y="647"/>
                  </a:lnTo>
                  <a:lnTo>
                    <a:pt x="0" y="590"/>
                  </a:lnTo>
                  <a:lnTo>
                    <a:pt x="0" y="562"/>
                  </a:lnTo>
                  <a:lnTo>
                    <a:pt x="0" y="0"/>
                  </a:lnTo>
                  <a:lnTo>
                    <a:pt x="2054" y="0"/>
                  </a:lnTo>
                  <a:lnTo>
                    <a:pt x="2054" y="562"/>
                  </a:lnTo>
                  <a:lnTo>
                    <a:pt x="2051" y="593"/>
                  </a:lnTo>
                  <a:lnTo>
                    <a:pt x="2043" y="651"/>
                  </a:lnTo>
                  <a:lnTo>
                    <a:pt x="2030" y="708"/>
                  </a:lnTo>
                  <a:lnTo>
                    <a:pt x="2011" y="762"/>
                  </a:lnTo>
                  <a:lnTo>
                    <a:pt x="1988" y="814"/>
                  </a:lnTo>
                  <a:lnTo>
                    <a:pt x="1961" y="864"/>
                  </a:lnTo>
                  <a:lnTo>
                    <a:pt x="1929" y="909"/>
                  </a:lnTo>
                  <a:lnTo>
                    <a:pt x="1893" y="952"/>
                  </a:lnTo>
                  <a:lnTo>
                    <a:pt x="1854" y="990"/>
                  </a:lnTo>
                  <a:lnTo>
                    <a:pt x="1811" y="1026"/>
                  </a:lnTo>
                  <a:lnTo>
                    <a:pt x="1764" y="1057"/>
                  </a:lnTo>
                  <a:lnTo>
                    <a:pt x="1715" y="1083"/>
                  </a:lnTo>
                  <a:lnTo>
                    <a:pt x="1663" y="1104"/>
                  </a:lnTo>
                  <a:lnTo>
                    <a:pt x="1608" y="1121"/>
                  </a:lnTo>
                  <a:lnTo>
                    <a:pt x="1551" y="1133"/>
                  </a:lnTo>
                  <a:lnTo>
                    <a:pt x="1492" y="1138"/>
                  </a:lnTo>
                  <a:lnTo>
                    <a:pt x="1463" y="1139"/>
                  </a:lnTo>
                  <a:close/>
                </a:path>
              </a:pathLst>
            </a:custGeom>
            <a:solidFill>
              <a:srgbClr val="2733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06" name="Freeform 47"/>
            <p:cNvSpPr>
              <a:spLocks/>
            </p:cNvSpPr>
            <p:nvPr/>
          </p:nvSpPr>
          <p:spPr bwMode="auto">
            <a:xfrm>
              <a:off x="4895" y="2732"/>
              <a:ext cx="970" cy="1072"/>
            </a:xfrm>
            <a:custGeom>
              <a:avLst/>
              <a:gdLst>
                <a:gd name="T0" fmla="*/ 5818 w 5819"/>
                <a:gd name="T1" fmla="*/ 2879 h 6432"/>
                <a:gd name="T2" fmla="*/ 5794 w 5819"/>
                <a:gd name="T3" fmla="*/ 2568 h 6432"/>
                <a:gd name="T4" fmla="*/ 5741 w 5819"/>
                <a:gd name="T5" fmla="*/ 2268 h 6432"/>
                <a:gd name="T6" fmla="*/ 5657 w 5819"/>
                <a:gd name="T7" fmla="*/ 1980 h 6432"/>
                <a:gd name="T8" fmla="*/ 5548 w 5819"/>
                <a:gd name="T9" fmla="*/ 1704 h 6432"/>
                <a:gd name="T10" fmla="*/ 5412 w 5819"/>
                <a:gd name="T11" fmla="*/ 1444 h 6432"/>
                <a:gd name="T12" fmla="*/ 5252 w 5819"/>
                <a:gd name="T13" fmla="*/ 1199 h 6432"/>
                <a:gd name="T14" fmla="*/ 5071 w 5819"/>
                <a:gd name="T15" fmla="*/ 972 h 6432"/>
                <a:gd name="T16" fmla="*/ 4868 w 5819"/>
                <a:gd name="T17" fmla="*/ 765 h 6432"/>
                <a:gd name="T18" fmla="*/ 4646 w 5819"/>
                <a:gd name="T19" fmla="*/ 580 h 6432"/>
                <a:gd name="T20" fmla="*/ 4406 w 5819"/>
                <a:gd name="T21" fmla="*/ 417 h 6432"/>
                <a:gd name="T22" fmla="*/ 4151 w 5819"/>
                <a:gd name="T23" fmla="*/ 279 h 6432"/>
                <a:gd name="T24" fmla="*/ 3881 w 5819"/>
                <a:gd name="T25" fmla="*/ 166 h 6432"/>
                <a:gd name="T26" fmla="*/ 3598 w 5819"/>
                <a:gd name="T27" fmla="*/ 81 h 6432"/>
                <a:gd name="T28" fmla="*/ 3304 w 5819"/>
                <a:gd name="T29" fmla="*/ 26 h 6432"/>
                <a:gd name="T30" fmla="*/ 3000 w 5819"/>
                <a:gd name="T31" fmla="*/ 0 h 6432"/>
                <a:gd name="T32" fmla="*/ 2767 w 5819"/>
                <a:gd name="T33" fmla="*/ 4 h 6432"/>
                <a:gd name="T34" fmla="*/ 2567 w 5819"/>
                <a:gd name="T35" fmla="*/ 20 h 6432"/>
                <a:gd name="T36" fmla="*/ 2306 w 5819"/>
                <a:gd name="T37" fmla="*/ 65 h 6432"/>
                <a:gd name="T38" fmla="*/ 2052 w 5819"/>
                <a:gd name="T39" fmla="*/ 132 h 6432"/>
                <a:gd name="T40" fmla="*/ 1808 w 5819"/>
                <a:gd name="T41" fmla="*/ 223 h 6432"/>
                <a:gd name="T42" fmla="*/ 1574 w 5819"/>
                <a:gd name="T43" fmla="*/ 335 h 6432"/>
                <a:gd name="T44" fmla="*/ 1351 w 5819"/>
                <a:gd name="T45" fmla="*/ 466 h 6432"/>
                <a:gd name="T46" fmla="*/ 1140 w 5819"/>
                <a:gd name="T47" fmla="*/ 617 h 6432"/>
                <a:gd name="T48" fmla="*/ 944 w 5819"/>
                <a:gd name="T49" fmla="*/ 785 h 6432"/>
                <a:gd name="T50" fmla="*/ 763 w 5819"/>
                <a:gd name="T51" fmla="*/ 970 h 6432"/>
                <a:gd name="T52" fmla="*/ 598 w 5819"/>
                <a:gd name="T53" fmla="*/ 1169 h 6432"/>
                <a:gd name="T54" fmla="*/ 451 w 5819"/>
                <a:gd name="T55" fmla="*/ 1384 h 6432"/>
                <a:gd name="T56" fmla="*/ 322 w 5819"/>
                <a:gd name="T57" fmla="*/ 1610 h 6432"/>
                <a:gd name="T58" fmla="*/ 212 w 5819"/>
                <a:gd name="T59" fmla="*/ 1849 h 6432"/>
                <a:gd name="T60" fmla="*/ 125 w 5819"/>
                <a:gd name="T61" fmla="*/ 2098 h 6432"/>
                <a:gd name="T62" fmla="*/ 58 w 5819"/>
                <a:gd name="T63" fmla="*/ 2356 h 6432"/>
                <a:gd name="T64" fmla="*/ 16 w 5819"/>
                <a:gd name="T65" fmla="*/ 2622 h 6432"/>
                <a:gd name="T66" fmla="*/ 5 w 5819"/>
                <a:gd name="T67" fmla="*/ 2759 h 6432"/>
                <a:gd name="T68" fmla="*/ 1 w 5819"/>
                <a:gd name="T69" fmla="*/ 3035 h 6432"/>
                <a:gd name="T70" fmla="*/ 21 w 5819"/>
                <a:gd name="T71" fmla="*/ 3302 h 6432"/>
                <a:gd name="T72" fmla="*/ 62 w 5819"/>
                <a:gd name="T73" fmla="*/ 3560 h 6432"/>
                <a:gd name="T74" fmla="*/ 126 w 5819"/>
                <a:gd name="T75" fmla="*/ 3810 h 6432"/>
                <a:gd name="T76" fmla="*/ 210 w 5819"/>
                <a:gd name="T77" fmla="*/ 4051 h 6432"/>
                <a:gd name="T78" fmla="*/ 315 w 5819"/>
                <a:gd name="T79" fmla="*/ 4282 h 6432"/>
                <a:gd name="T80" fmla="*/ 439 w 5819"/>
                <a:gd name="T81" fmla="*/ 4502 h 6432"/>
                <a:gd name="T82" fmla="*/ 544 w 5819"/>
                <a:gd name="T83" fmla="*/ 4660 h 6432"/>
                <a:gd name="T84" fmla="*/ 672 w 5819"/>
                <a:gd name="T85" fmla="*/ 4829 h 6432"/>
                <a:gd name="T86" fmla="*/ 1010 w 5819"/>
                <a:gd name="T87" fmla="*/ 5200 h 6432"/>
                <a:gd name="T88" fmla="*/ 1214 w 5819"/>
                <a:gd name="T89" fmla="*/ 5438 h 6432"/>
                <a:gd name="T90" fmla="*/ 1307 w 5819"/>
                <a:gd name="T91" fmla="*/ 5597 h 6432"/>
                <a:gd name="T92" fmla="*/ 1382 w 5819"/>
                <a:gd name="T93" fmla="*/ 5795 h 6432"/>
                <a:gd name="T94" fmla="*/ 1435 w 5819"/>
                <a:gd name="T95" fmla="*/ 6048 h 6432"/>
                <a:gd name="T96" fmla="*/ 1486 w 5819"/>
                <a:gd name="T97" fmla="*/ 6432 h 6432"/>
                <a:gd name="T98" fmla="*/ 4342 w 5819"/>
                <a:gd name="T99" fmla="*/ 6207 h 6432"/>
                <a:gd name="T100" fmla="*/ 4379 w 5819"/>
                <a:gd name="T101" fmla="*/ 5989 h 6432"/>
                <a:gd name="T102" fmla="*/ 4447 w 5819"/>
                <a:gd name="T103" fmla="*/ 5754 h 6432"/>
                <a:gd name="T104" fmla="*/ 4535 w 5819"/>
                <a:gd name="T105" fmla="*/ 5565 h 6432"/>
                <a:gd name="T106" fmla="*/ 4642 w 5819"/>
                <a:gd name="T107" fmla="*/ 5404 h 6432"/>
                <a:gd name="T108" fmla="*/ 4869 w 5819"/>
                <a:gd name="T109" fmla="*/ 5140 h 6432"/>
                <a:gd name="T110" fmla="*/ 5150 w 5819"/>
                <a:gd name="T111" fmla="*/ 4814 h 6432"/>
                <a:gd name="T112" fmla="*/ 5284 w 5819"/>
                <a:gd name="T113" fmla="*/ 4631 h 6432"/>
                <a:gd name="T114" fmla="*/ 5459 w 5819"/>
                <a:gd name="T115" fmla="*/ 4359 h 6432"/>
                <a:gd name="T116" fmla="*/ 5643 w 5819"/>
                <a:gd name="T117" fmla="*/ 3962 h 6432"/>
                <a:gd name="T118" fmla="*/ 5764 w 5819"/>
                <a:gd name="T119" fmla="*/ 3533 h 6432"/>
                <a:gd name="T120" fmla="*/ 5818 w 5819"/>
                <a:gd name="T121" fmla="*/ 3076 h 6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9" h="6432">
                  <a:moveTo>
                    <a:pt x="5819" y="2958"/>
                  </a:moveTo>
                  <a:lnTo>
                    <a:pt x="5818" y="2879"/>
                  </a:lnTo>
                  <a:lnTo>
                    <a:pt x="5810" y="2722"/>
                  </a:lnTo>
                  <a:lnTo>
                    <a:pt x="5794" y="2568"/>
                  </a:lnTo>
                  <a:lnTo>
                    <a:pt x="5771" y="2416"/>
                  </a:lnTo>
                  <a:lnTo>
                    <a:pt x="5741" y="2268"/>
                  </a:lnTo>
                  <a:lnTo>
                    <a:pt x="5703" y="2122"/>
                  </a:lnTo>
                  <a:lnTo>
                    <a:pt x="5657" y="1980"/>
                  </a:lnTo>
                  <a:lnTo>
                    <a:pt x="5606" y="1840"/>
                  </a:lnTo>
                  <a:lnTo>
                    <a:pt x="5548" y="1704"/>
                  </a:lnTo>
                  <a:lnTo>
                    <a:pt x="5483" y="1571"/>
                  </a:lnTo>
                  <a:lnTo>
                    <a:pt x="5412" y="1444"/>
                  </a:lnTo>
                  <a:lnTo>
                    <a:pt x="5336" y="1319"/>
                  </a:lnTo>
                  <a:lnTo>
                    <a:pt x="5252" y="1199"/>
                  </a:lnTo>
                  <a:lnTo>
                    <a:pt x="5165" y="1083"/>
                  </a:lnTo>
                  <a:lnTo>
                    <a:pt x="5071" y="972"/>
                  </a:lnTo>
                  <a:lnTo>
                    <a:pt x="4972" y="867"/>
                  </a:lnTo>
                  <a:lnTo>
                    <a:pt x="4868" y="765"/>
                  </a:lnTo>
                  <a:lnTo>
                    <a:pt x="4760" y="670"/>
                  </a:lnTo>
                  <a:lnTo>
                    <a:pt x="4646" y="580"/>
                  </a:lnTo>
                  <a:lnTo>
                    <a:pt x="4529" y="495"/>
                  </a:lnTo>
                  <a:lnTo>
                    <a:pt x="4406" y="417"/>
                  </a:lnTo>
                  <a:lnTo>
                    <a:pt x="4281" y="344"/>
                  </a:lnTo>
                  <a:lnTo>
                    <a:pt x="4151" y="279"/>
                  </a:lnTo>
                  <a:lnTo>
                    <a:pt x="4018" y="219"/>
                  </a:lnTo>
                  <a:lnTo>
                    <a:pt x="3881" y="166"/>
                  </a:lnTo>
                  <a:lnTo>
                    <a:pt x="3741" y="120"/>
                  </a:lnTo>
                  <a:lnTo>
                    <a:pt x="3598" y="81"/>
                  </a:lnTo>
                  <a:lnTo>
                    <a:pt x="3453" y="49"/>
                  </a:lnTo>
                  <a:lnTo>
                    <a:pt x="3304" y="26"/>
                  </a:lnTo>
                  <a:lnTo>
                    <a:pt x="3153" y="9"/>
                  </a:lnTo>
                  <a:lnTo>
                    <a:pt x="3000" y="0"/>
                  </a:lnTo>
                  <a:lnTo>
                    <a:pt x="2845" y="0"/>
                  </a:lnTo>
                  <a:lnTo>
                    <a:pt x="2767" y="4"/>
                  </a:lnTo>
                  <a:lnTo>
                    <a:pt x="2700" y="7"/>
                  </a:lnTo>
                  <a:lnTo>
                    <a:pt x="2567" y="20"/>
                  </a:lnTo>
                  <a:lnTo>
                    <a:pt x="2435" y="39"/>
                  </a:lnTo>
                  <a:lnTo>
                    <a:pt x="2306" y="65"/>
                  </a:lnTo>
                  <a:lnTo>
                    <a:pt x="2177" y="95"/>
                  </a:lnTo>
                  <a:lnTo>
                    <a:pt x="2052" y="132"/>
                  </a:lnTo>
                  <a:lnTo>
                    <a:pt x="1928" y="174"/>
                  </a:lnTo>
                  <a:lnTo>
                    <a:pt x="1808" y="223"/>
                  </a:lnTo>
                  <a:lnTo>
                    <a:pt x="1690" y="276"/>
                  </a:lnTo>
                  <a:lnTo>
                    <a:pt x="1574" y="335"/>
                  </a:lnTo>
                  <a:lnTo>
                    <a:pt x="1461" y="398"/>
                  </a:lnTo>
                  <a:lnTo>
                    <a:pt x="1351" y="466"/>
                  </a:lnTo>
                  <a:lnTo>
                    <a:pt x="1244" y="540"/>
                  </a:lnTo>
                  <a:lnTo>
                    <a:pt x="1140" y="617"/>
                  </a:lnTo>
                  <a:lnTo>
                    <a:pt x="1041" y="699"/>
                  </a:lnTo>
                  <a:lnTo>
                    <a:pt x="944" y="785"/>
                  </a:lnTo>
                  <a:lnTo>
                    <a:pt x="851" y="875"/>
                  </a:lnTo>
                  <a:lnTo>
                    <a:pt x="763" y="970"/>
                  </a:lnTo>
                  <a:lnTo>
                    <a:pt x="678" y="1068"/>
                  </a:lnTo>
                  <a:lnTo>
                    <a:pt x="598" y="1169"/>
                  </a:lnTo>
                  <a:lnTo>
                    <a:pt x="522" y="1275"/>
                  </a:lnTo>
                  <a:lnTo>
                    <a:pt x="451" y="1384"/>
                  </a:lnTo>
                  <a:lnTo>
                    <a:pt x="383" y="1495"/>
                  </a:lnTo>
                  <a:lnTo>
                    <a:pt x="322" y="1610"/>
                  </a:lnTo>
                  <a:lnTo>
                    <a:pt x="264" y="1729"/>
                  </a:lnTo>
                  <a:lnTo>
                    <a:pt x="212" y="1849"/>
                  </a:lnTo>
                  <a:lnTo>
                    <a:pt x="166" y="1972"/>
                  </a:lnTo>
                  <a:lnTo>
                    <a:pt x="125" y="2098"/>
                  </a:lnTo>
                  <a:lnTo>
                    <a:pt x="89" y="2226"/>
                  </a:lnTo>
                  <a:lnTo>
                    <a:pt x="58" y="2356"/>
                  </a:lnTo>
                  <a:lnTo>
                    <a:pt x="35" y="2488"/>
                  </a:lnTo>
                  <a:lnTo>
                    <a:pt x="16" y="2622"/>
                  </a:lnTo>
                  <a:lnTo>
                    <a:pt x="10" y="2690"/>
                  </a:lnTo>
                  <a:lnTo>
                    <a:pt x="5" y="2759"/>
                  </a:lnTo>
                  <a:lnTo>
                    <a:pt x="0" y="2898"/>
                  </a:lnTo>
                  <a:lnTo>
                    <a:pt x="1" y="3035"/>
                  </a:lnTo>
                  <a:lnTo>
                    <a:pt x="9" y="3169"/>
                  </a:lnTo>
                  <a:lnTo>
                    <a:pt x="21" y="3302"/>
                  </a:lnTo>
                  <a:lnTo>
                    <a:pt x="39" y="3431"/>
                  </a:lnTo>
                  <a:lnTo>
                    <a:pt x="62" y="3560"/>
                  </a:lnTo>
                  <a:lnTo>
                    <a:pt x="92" y="3687"/>
                  </a:lnTo>
                  <a:lnTo>
                    <a:pt x="126" y="3810"/>
                  </a:lnTo>
                  <a:lnTo>
                    <a:pt x="166" y="3933"/>
                  </a:lnTo>
                  <a:lnTo>
                    <a:pt x="210" y="4051"/>
                  </a:lnTo>
                  <a:lnTo>
                    <a:pt x="260" y="4168"/>
                  </a:lnTo>
                  <a:lnTo>
                    <a:pt x="315" y="4282"/>
                  </a:lnTo>
                  <a:lnTo>
                    <a:pt x="375" y="4394"/>
                  </a:lnTo>
                  <a:lnTo>
                    <a:pt x="439" y="4502"/>
                  </a:lnTo>
                  <a:lnTo>
                    <a:pt x="508" y="4608"/>
                  </a:lnTo>
                  <a:lnTo>
                    <a:pt x="544" y="4660"/>
                  </a:lnTo>
                  <a:lnTo>
                    <a:pt x="588" y="4721"/>
                  </a:lnTo>
                  <a:lnTo>
                    <a:pt x="672" y="4829"/>
                  </a:lnTo>
                  <a:lnTo>
                    <a:pt x="792" y="4972"/>
                  </a:lnTo>
                  <a:lnTo>
                    <a:pt x="1010" y="5200"/>
                  </a:lnTo>
                  <a:lnTo>
                    <a:pt x="1161" y="5367"/>
                  </a:lnTo>
                  <a:lnTo>
                    <a:pt x="1214" y="5438"/>
                  </a:lnTo>
                  <a:lnTo>
                    <a:pt x="1263" y="5514"/>
                  </a:lnTo>
                  <a:lnTo>
                    <a:pt x="1307" y="5597"/>
                  </a:lnTo>
                  <a:lnTo>
                    <a:pt x="1347" y="5690"/>
                  </a:lnTo>
                  <a:lnTo>
                    <a:pt x="1382" y="5795"/>
                  </a:lnTo>
                  <a:lnTo>
                    <a:pt x="1411" y="5913"/>
                  </a:lnTo>
                  <a:lnTo>
                    <a:pt x="1435" y="6048"/>
                  </a:lnTo>
                  <a:lnTo>
                    <a:pt x="1444" y="6123"/>
                  </a:lnTo>
                  <a:lnTo>
                    <a:pt x="1486" y="6432"/>
                  </a:lnTo>
                  <a:lnTo>
                    <a:pt x="4313" y="6432"/>
                  </a:lnTo>
                  <a:lnTo>
                    <a:pt x="4342" y="6207"/>
                  </a:lnTo>
                  <a:lnTo>
                    <a:pt x="4353" y="6129"/>
                  </a:lnTo>
                  <a:lnTo>
                    <a:pt x="4379" y="5989"/>
                  </a:lnTo>
                  <a:lnTo>
                    <a:pt x="4411" y="5864"/>
                  </a:lnTo>
                  <a:lnTo>
                    <a:pt x="4447" y="5754"/>
                  </a:lnTo>
                  <a:lnTo>
                    <a:pt x="4489" y="5654"/>
                  </a:lnTo>
                  <a:lnTo>
                    <a:pt x="4535" y="5565"/>
                  </a:lnTo>
                  <a:lnTo>
                    <a:pt x="4586" y="5482"/>
                  </a:lnTo>
                  <a:lnTo>
                    <a:pt x="4642" y="5404"/>
                  </a:lnTo>
                  <a:lnTo>
                    <a:pt x="4732" y="5292"/>
                  </a:lnTo>
                  <a:lnTo>
                    <a:pt x="4869" y="5140"/>
                  </a:lnTo>
                  <a:lnTo>
                    <a:pt x="5023" y="4968"/>
                  </a:lnTo>
                  <a:lnTo>
                    <a:pt x="5150" y="4814"/>
                  </a:lnTo>
                  <a:lnTo>
                    <a:pt x="5239" y="4696"/>
                  </a:lnTo>
                  <a:lnTo>
                    <a:pt x="5284" y="4631"/>
                  </a:lnTo>
                  <a:lnTo>
                    <a:pt x="5346" y="4543"/>
                  </a:lnTo>
                  <a:lnTo>
                    <a:pt x="5459" y="4359"/>
                  </a:lnTo>
                  <a:lnTo>
                    <a:pt x="5558" y="4166"/>
                  </a:lnTo>
                  <a:lnTo>
                    <a:pt x="5643" y="3962"/>
                  </a:lnTo>
                  <a:lnTo>
                    <a:pt x="5711" y="3751"/>
                  </a:lnTo>
                  <a:lnTo>
                    <a:pt x="5764" y="3533"/>
                  </a:lnTo>
                  <a:lnTo>
                    <a:pt x="5799" y="3307"/>
                  </a:lnTo>
                  <a:lnTo>
                    <a:pt x="5818" y="3076"/>
                  </a:lnTo>
                  <a:lnTo>
                    <a:pt x="5819" y="2958"/>
                  </a:lnTo>
                  <a:close/>
                </a:path>
              </a:pathLst>
            </a:custGeom>
            <a:solidFill>
              <a:srgbClr val="E8C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07" name="Freeform 48"/>
            <p:cNvSpPr>
              <a:spLocks noEditPoints="1"/>
            </p:cNvSpPr>
            <p:nvPr/>
          </p:nvSpPr>
          <p:spPr bwMode="auto">
            <a:xfrm>
              <a:off x="4872" y="2708"/>
              <a:ext cx="1016" cy="1121"/>
            </a:xfrm>
            <a:custGeom>
              <a:avLst/>
              <a:gdLst>
                <a:gd name="T0" fmla="*/ 4372 w 6099"/>
                <a:gd name="T1" fmla="*/ 6235 h 6728"/>
                <a:gd name="T2" fmla="*/ 4597 w 6099"/>
                <a:gd name="T3" fmla="*/ 5597 h 6728"/>
                <a:gd name="T4" fmla="*/ 4904 w 6099"/>
                <a:gd name="T5" fmla="*/ 5223 h 6728"/>
                <a:gd name="T6" fmla="*/ 5326 w 6099"/>
                <a:gd name="T7" fmla="*/ 4716 h 6728"/>
                <a:gd name="T8" fmla="*/ 5661 w 6099"/>
                <a:gd name="T9" fmla="*/ 4046 h 6728"/>
                <a:gd name="T10" fmla="*/ 5816 w 6099"/>
                <a:gd name="T11" fmla="*/ 3206 h 6728"/>
                <a:gd name="T12" fmla="*/ 5794 w 6099"/>
                <a:gd name="T13" fmla="*/ 2728 h 6728"/>
                <a:gd name="T14" fmla="*/ 5663 w 6099"/>
                <a:gd name="T15" fmla="*/ 2169 h 6728"/>
                <a:gd name="T16" fmla="*/ 5428 w 6099"/>
                <a:gd name="T17" fmla="*/ 1661 h 6728"/>
                <a:gd name="T18" fmla="*/ 5102 w 6099"/>
                <a:gd name="T19" fmla="*/ 1213 h 6728"/>
                <a:gd name="T20" fmla="*/ 4696 w 6099"/>
                <a:gd name="T21" fmla="*/ 840 h 6728"/>
                <a:gd name="T22" fmla="*/ 4225 w 6099"/>
                <a:gd name="T23" fmla="*/ 552 h 6728"/>
                <a:gd name="T24" fmla="*/ 3697 w 6099"/>
                <a:gd name="T25" fmla="*/ 363 h 6728"/>
                <a:gd name="T26" fmla="*/ 3129 w 6099"/>
                <a:gd name="T27" fmla="*/ 284 h 6728"/>
                <a:gd name="T28" fmla="*/ 2715 w 6099"/>
                <a:gd name="T29" fmla="*/ 301 h 6728"/>
                <a:gd name="T30" fmla="*/ 2222 w 6099"/>
                <a:gd name="T31" fmla="*/ 408 h 6728"/>
                <a:gd name="T32" fmla="*/ 1766 w 6099"/>
                <a:gd name="T33" fmla="*/ 599 h 6728"/>
                <a:gd name="T34" fmla="*/ 1354 w 6099"/>
                <a:gd name="T35" fmla="*/ 867 h 6728"/>
                <a:gd name="T36" fmla="*/ 997 w 6099"/>
                <a:gd name="T37" fmla="*/ 1202 h 6728"/>
                <a:gd name="T38" fmla="*/ 701 w 6099"/>
                <a:gd name="T39" fmla="*/ 1595 h 6728"/>
                <a:gd name="T40" fmla="*/ 478 w 6099"/>
                <a:gd name="T41" fmla="*/ 2039 h 6728"/>
                <a:gd name="T42" fmla="*/ 335 w 6099"/>
                <a:gd name="T43" fmla="*/ 2525 h 6728"/>
                <a:gd name="T44" fmla="*/ 286 w 6099"/>
                <a:gd name="T45" fmla="*/ 2909 h 6728"/>
                <a:gd name="T46" fmla="*/ 298 w 6099"/>
                <a:gd name="T47" fmla="*/ 3409 h 6728"/>
                <a:gd name="T48" fmla="*/ 397 w 6099"/>
                <a:gd name="T49" fmla="*/ 3894 h 6728"/>
                <a:gd name="T50" fmla="*/ 576 w 6099"/>
                <a:gd name="T51" fmla="*/ 4355 h 6728"/>
                <a:gd name="T52" fmla="*/ 797 w 6099"/>
                <a:gd name="T53" fmla="*/ 4730 h 6728"/>
                <a:gd name="T54" fmla="*/ 1205 w 6099"/>
                <a:gd name="T55" fmla="*/ 5209 h 6728"/>
                <a:gd name="T56" fmla="*/ 1566 w 6099"/>
                <a:gd name="T57" fmla="*/ 5661 h 6728"/>
                <a:gd name="T58" fmla="*/ 1726 w 6099"/>
                <a:gd name="T59" fmla="*/ 6249 h 6728"/>
                <a:gd name="T60" fmla="*/ 1458 w 6099"/>
                <a:gd name="T61" fmla="*/ 6291 h 6728"/>
                <a:gd name="T62" fmla="*/ 1324 w 6099"/>
                <a:gd name="T63" fmla="*/ 5809 h 6728"/>
                <a:gd name="T64" fmla="*/ 1008 w 6099"/>
                <a:gd name="T65" fmla="*/ 5420 h 6728"/>
                <a:gd name="T66" fmla="*/ 634 w 6099"/>
                <a:gd name="T67" fmla="*/ 4986 h 6728"/>
                <a:gd name="T68" fmla="*/ 390 w 6099"/>
                <a:gd name="T69" fmla="*/ 4612 h 6728"/>
                <a:gd name="T70" fmla="*/ 171 w 6099"/>
                <a:gd name="T71" fmla="*/ 4114 h 6728"/>
                <a:gd name="T72" fmla="*/ 40 w 6099"/>
                <a:gd name="T73" fmla="*/ 3584 h 6728"/>
                <a:gd name="T74" fmla="*/ 0 w 6099"/>
                <a:gd name="T75" fmla="*/ 3038 h 6728"/>
                <a:gd name="T76" fmla="*/ 36 w 6099"/>
                <a:gd name="T77" fmla="*/ 2618 h 6728"/>
                <a:gd name="T78" fmla="*/ 175 w 6099"/>
                <a:gd name="T79" fmla="*/ 2073 h 6728"/>
                <a:gd name="T80" fmla="*/ 403 w 6099"/>
                <a:gd name="T81" fmla="*/ 1572 h 6728"/>
                <a:gd name="T82" fmla="*/ 711 w 6099"/>
                <a:gd name="T83" fmla="*/ 1124 h 6728"/>
                <a:gd name="T84" fmla="*/ 1089 w 6099"/>
                <a:gd name="T85" fmla="*/ 736 h 6728"/>
                <a:gd name="T86" fmla="*/ 1526 w 6099"/>
                <a:gd name="T87" fmla="*/ 422 h 6728"/>
                <a:gd name="T88" fmla="*/ 2016 w 6099"/>
                <a:gd name="T89" fmla="*/ 188 h 6728"/>
                <a:gd name="T90" fmla="*/ 2545 w 6099"/>
                <a:gd name="T91" fmla="*/ 43 h 6728"/>
                <a:gd name="T92" fmla="*/ 2975 w 6099"/>
                <a:gd name="T93" fmla="*/ 0 h 6728"/>
                <a:gd name="T94" fmla="*/ 3613 w 6099"/>
                <a:gd name="T95" fmla="*/ 54 h 6728"/>
                <a:gd name="T96" fmla="*/ 4207 w 6099"/>
                <a:gd name="T97" fmla="*/ 233 h 6728"/>
                <a:gd name="T98" fmla="*/ 4744 w 6099"/>
                <a:gd name="T99" fmla="*/ 523 h 6728"/>
                <a:gd name="T100" fmla="*/ 5210 w 6099"/>
                <a:gd name="T101" fmla="*/ 914 h 6728"/>
                <a:gd name="T102" fmla="*/ 5592 w 6099"/>
                <a:gd name="T103" fmla="*/ 1387 h 6728"/>
                <a:gd name="T104" fmla="*/ 5875 w 6099"/>
                <a:gd name="T105" fmla="*/ 1933 h 6728"/>
                <a:gd name="T106" fmla="*/ 6049 w 6099"/>
                <a:gd name="T107" fmla="*/ 2535 h 6728"/>
                <a:gd name="T108" fmla="*/ 6099 w 6099"/>
                <a:gd name="T109" fmla="*/ 3099 h 6728"/>
                <a:gd name="T110" fmla="*/ 5995 w 6099"/>
                <a:gd name="T111" fmla="*/ 3914 h 6728"/>
                <a:gd name="T112" fmla="*/ 5618 w 6099"/>
                <a:gd name="T113" fmla="*/ 4772 h 6728"/>
                <a:gd name="T114" fmla="*/ 5212 w 6099"/>
                <a:gd name="T115" fmla="*/ 5299 h 6728"/>
                <a:gd name="T116" fmla="*/ 4837 w 6099"/>
                <a:gd name="T117" fmla="*/ 5749 h 6728"/>
                <a:gd name="T118" fmla="*/ 4651 w 6099"/>
                <a:gd name="T119" fmla="*/ 6281 h 6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99" h="6728">
                  <a:moveTo>
                    <a:pt x="1753" y="6446"/>
                  </a:moveTo>
                  <a:lnTo>
                    <a:pt x="4342" y="6446"/>
                  </a:lnTo>
                  <a:lnTo>
                    <a:pt x="4355" y="6348"/>
                  </a:lnTo>
                  <a:lnTo>
                    <a:pt x="4372" y="6235"/>
                  </a:lnTo>
                  <a:lnTo>
                    <a:pt x="4414" y="6037"/>
                  </a:lnTo>
                  <a:lnTo>
                    <a:pt x="4466" y="5868"/>
                  </a:lnTo>
                  <a:lnTo>
                    <a:pt x="4527" y="5724"/>
                  </a:lnTo>
                  <a:lnTo>
                    <a:pt x="4597" y="5597"/>
                  </a:lnTo>
                  <a:lnTo>
                    <a:pt x="4675" y="5483"/>
                  </a:lnTo>
                  <a:lnTo>
                    <a:pt x="4762" y="5378"/>
                  </a:lnTo>
                  <a:lnTo>
                    <a:pt x="4854" y="5275"/>
                  </a:lnTo>
                  <a:lnTo>
                    <a:pt x="4904" y="5223"/>
                  </a:lnTo>
                  <a:lnTo>
                    <a:pt x="5001" y="5117"/>
                  </a:lnTo>
                  <a:lnTo>
                    <a:pt x="5157" y="4939"/>
                  </a:lnTo>
                  <a:lnTo>
                    <a:pt x="5268" y="4798"/>
                  </a:lnTo>
                  <a:lnTo>
                    <a:pt x="5326" y="4716"/>
                  </a:lnTo>
                  <a:lnTo>
                    <a:pt x="5385" y="4625"/>
                  </a:lnTo>
                  <a:lnTo>
                    <a:pt x="5493" y="4439"/>
                  </a:lnTo>
                  <a:lnTo>
                    <a:pt x="5584" y="4246"/>
                  </a:lnTo>
                  <a:lnTo>
                    <a:pt x="5661" y="4046"/>
                  </a:lnTo>
                  <a:lnTo>
                    <a:pt x="5724" y="3841"/>
                  </a:lnTo>
                  <a:lnTo>
                    <a:pt x="5770" y="3633"/>
                  </a:lnTo>
                  <a:lnTo>
                    <a:pt x="5801" y="3421"/>
                  </a:lnTo>
                  <a:lnTo>
                    <a:pt x="5816" y="3206"/>
                  </a:lnTo>
                  <a:lnTo>
                    <a:pt x="5818" y="3099"/>
                  </a:lnTo>
                  <a:lnTo>
                    <a:pt x="5817" y="3024"/>
                  </a:lnTo>
                  <a:lnTo>
                    <a:pt x="5810" y="2875"/>
                  </a:lnTo>
                  <a:lnTo>
                    <a:pt x="5794" y="2728"/>
                  </a:lnTo>
                  <a:lnTo>
                    <a:pt x="5772" y="2585"/>
                  </a:lnTo>
                  <a:lnTo>
                    <a:pt x="5743" y="2444"/>
                  </a:lnTo>
                  <a:lnTo>
                    <a:pt x="5707" y="2305"/>
                  </a:lnTo>
                  <a:lnTo>
                    <a:pt x="5663" y="2169"/>
                  </a:lnTo>
                  <a:lnTo>
                    <a:pt x="5614" y="2037"/>
                  </a:lnTo>
                  <a:lnTo>
                    <a:pt x="5558" y="1908"/>
                  </a:lnTo>
                  <a:lnTo>
                    <a:pt x="5497" y="1782"/>
                  </a:lnTo>
                  <a:lnTo>
                    <a:pt x="5428" y="1661"/>
                  </a:lnTo>
                  <a:lnTo>
                    <a:pt x="5355" y="1542"/>
                  </a:lnTo>
                  <a:lnTo>
                    <a:pt x="5276" y="1429"/>
                  </a:lnTo>
                  <a:lnTo>
                    <a:pt x="5192" y="1319"/>
                  </a:lnTo>
                  <a:lnTo>
                    <a:pt x="5102" y="1213"/>
                  </a:lnTo>
                  <a:lnTo>
                    <a:pt x="5007" y="1112"/>
                  </a:lnTo>
                  <a:lnTo>
                    <a:pt x="4908" y="1016"/>
                  </a:lnTo>
                  <a:lnTo>
                    <a:pt x="4805" y="925"/>
                  </a:lnTo>
                  <a:lnTo>
                    <a:pt x="4696" y="840"/>
                  </a:lnTo>
                  <a:lnTo>
                    <a:pt x="4584" y="760"/>
                  </a:lnTo>
                  <a:lnTo>
                    <a:pt x="4468" y="685"/>
                  </a:lnTo>
                  <a:lnTo>
                    <a:pt x="4348" y="615"/>
                  </a:lnTo>
                  <a:lnTo>
                    <a:pt x="4225" y="552"/>
                  </a:lnTo>
                  <a:lnTo>
                    <a:pt x="4097" y="495"/>
                  </a:lnTo>
                  <a:lnTo>
                    <a:pt x="3967" y="444"/>
                  </a:lnTo>
                  <a:lnTo>
                    <a:pt x="3833" y="400"/>
                  </a:lnTo>
                  <a:lnTo>
                    <a:pt x="3697" y="363"/>
                  </a:lnTo>
                  <a:lnTo>
                    <a:pt x="3559" y="332"/>
                  </a:lnTo>
                  <a:lnTo>
                    <a:pt x="3418" y="309"/>
                  </a:lnTo>
                  <a:lnTo>
                    <a:pt x="3274" y="292"/>
                  </a:lnTo>
                  <a:lnTo>
                    <a:pt x="3129" y="284"/>
                  </a:lnTo>
                  <a:lnTo>
                    <a:pt x="2981" y="283"/>
                  </a:lnTo>
                  <a:lnTo>
                    <a:pt x="2907" y="285"/>
                  </a:lnTo>
                  <a:lnTo>
                    <a:pt x="2843" y="289"/>
                  </a:lnTo>
                  <a:lnTo>
                    <a:pt x="2715" y="301"/>
                  </a:lnTo>
                  <a:lnTo>
                    <a:pt x="2589" y="320"/>
                  </a:lnTo>
                  <a:lnTo>
                    <a:pt x="2464" y="344"/>
                  </a:lnTo>
                  <a:lnTo>
                    <a:pt x="2343" y="373"/>
                  </a:lnTo>
                  <a:lnTo>
                    <a:pt x="2222" y="408"/>
                  </a:lnTo>
                  <a:lnTo>
                    <a:pt x="2104" y="448"/>
                  </a:lnTo>
                  <a:lnTo>
                    <a:pt x="1989" y="494"/>
                  </a:lnTo>
                  <a:lnTo>
                    <a:pt x="1876" y="544"/>
                  </a:lnTo>
                  <a:lnTo>
                    <a:pt x="1766" y="599"/>
                  </a:lnTo>
                  <a:lnTo>
                    <a:pt x="1658" y="659"/>
                  </a:lnTo>
                  <a:lnTo>
                    <a:pt x="1554" y="725"/>
                  </a:lnTo>
                  <a:lnTo>
                    <a:pt x="1452" y="793"/>
                  </a:lnTo>
                  <a:lnTo>
                    <a:pt x="1354" y="867"/>
                  </a:lnTo>
                  <a:lnTo>
                    <a:pt x="1259" y="944"/>
                  </a:lnTo>
                  <a:lnTo>
                    <a:pt x="1169" y="1027"/>
                  </a:lnTo>
                  <a:lnTo>
                    <a:pt x="1080" y="1112"/>
                  </a:lnTo>
                  <a:lnTo>
                    <a:pt x="997" y="1202"/>
                  </a:lnTo>
                  <a:lnTo>
                    <a:pt x="917" y="1295"/>
                  </a:lnTo>
                  <a:lnTo>
                    <a:pt x="841" y="1392"/>
                  </a:lnTo>
                  <a:lnTo>
                    <a:pt x="769" y="1492"/>
                  </a:lnTo>
                  <a:lnTo>
                    <a:pt x="701" y="1595"/>
                  </a:lnTo>
                  <a:lnTo>
                    <a:pt x="638" y="1702"/>
                  </a:lnTo>
                  <a:lnTo>
                    <a:pt x="580" y="1812"/>
                  </a:lnTo>
                  <a:lnTo>
                    <a:pt x="526" y="1924"/>
                  </a:lnTo>
                  <a:lnTo>
                    <a:pt x="478" y="2039"/>
                  </a:lnTo>
                  <a:lnTo>
                    <a:pt x="434" y="2157"/>
                  </a:lnTo>
                  <a:lnTo>
                    <a:pt x="395" y="2277"/>
                  </a:lnTo>
                  <a:lnTo>
                    <a:pt x="363" y="2399"/>
                  </a:lnTo>
                  <a:lnTo>
                    <a:pt x="335" y="2525"/>
                  </a:lnTo>
                  <a:lnTo>
                    <a:pt x="313" y="2651"/>
                  </a:lnTo>
                  <a:lnTo>
                    <a:pt x="296" y="2780"/>
                  </a:lnTo>
                  <a:lnTo>
                    <a:pt x="291" y="2845"/>
                  </a:lnTo>
                  <a:lnTo>
                    <a:pt x="286" y="2909"/>
                  </a:lnTo>
                  <a:lnTo>
                    <a:pt x="280" y="3034"/>
                  </a:lnTo>
                  <a:lnTo>
                    <a:pt x="282" y="3160"/>
                  </a:lnTo>
                  <a:lnTo>
                    <a:pt x="288" y="3285"/>
                  </a:lnTo>
                  <a:lnTo>
                    <a:pt x="298" y="3409"/>
                  </a:lnTo>
                  <a:lnTo>
                    <a:pt x="315" y="3532"/>
                  </a:lnTo>
                  <a:lnTo>
                    <a:pt x="337" y="3655"/>
                  </a:lnTo>
                  <a:lnTo>
                    <a:pt x="365" y="3775"/>
                  </a:lnTo>
                  <a:lnTo>
                    <a:pt x="397" y="3894"/>
                  </a:lnTo>
                  <a:lnTo>
                    <a:pt x="434" y="4012"/>
                  </a:lnTo>
                  <a:lnTo>
                    <a:pt x="477" y="4128"/>
                  </a:lnTo>
                  <a:lnTo>
                    <a:pt x="524" y="4242"/>
                  </a:lnTo>
                  <a:lnTo>
                    <a:pt x="576" y="4355"/>
                  </a:lnTo>
                  <a:lnTo>
                    <a:pt x="634" y="4465"/>
                  </a:lnTo>
                  <a:lnTo>
                    <a:pt x="695" y="4573"/>
                  </a:lnTo>
                  <a:lnTo>
                    <a:pt x="762" y="4678"/>
                  </a:lnTo>
                  <a:lnTo>
                    <a:pt x="797" y="4730"/>
                  </a:lnTo>
                  <a:lnTo>
                    <a:pt x="854" y="4807"/>
                  </a:lnTo>
                  <a:lnTo>
                    <a:pt x="965" y="4942"/>
                  </a:lnTo>
                  <a:lnTo>
                    <a:pt x="1117" y="5112"/>
                  </a:lnTo>
                  <a:lnTo>
                    <a:pt x="1205" y="5209"/>
                  </a:lnTo>
                  <a:lnTo>
                    <a:pt x="1298" y="5302"/>
                  </a:lnTo>
                  <a:lnTo>
                    <a:pt x="1424" y="5443"/>
                  </a:lnTo>
                  <a:lnTo>
                    <a:pt x="1499" y="5545"/>
                  </a:lnTo>
                  <a:lnTo>
                    <a:pt x="1566" y="5661"/>
                  </a:lnTo>
                  <a:lnTo>
                    <a:pt x="1624" y="5797"/>
                  </a:lnTo>
                  <a:lnTo>
                    <a:pt x="1673" y="5955"/>
                  </a:lnTo>
                  <a:lnTo>
                    <a:pt x="1711" y="6142"/>
                  </a:lnTo>
                  <a:lnTo>
                    <a:pt x="1726" y="6249"/>
                  </a:lnTo>
                  <a:lnTo>
                    <a:pt x="1753" y="6446"/>
                  </a:lnTo>
                  <a:close/>
                  <a:moveTo>
                    <a:pt x="4595" y="6728"/>
                  </a:moveTo>
                  <a:lnTo>
                    <a:pt x="1515" y="6728"/>
                  </a:lnTo>
                  <a:lnTo>
                    <a:pt x="1458" y="6291"/>
                  </a:lnTo>
                  <a:lnTo>
                    <a:pt x="1444" y="6202"/>
                  </a:lnTo>
                  <a:lnTo>
                    <a:pt x="1411" y="6048"/>
                  </a:lnTo>
                  <a:lnTo>
                    <a:pt x="1371" y="5919"/>
                  </a:lnTo>
                  <a:lnTo>
                    <a:pt x="1324" y="5809"/>
                  </a:lnTo>
                  <a:lnTo>
                    <a:pt x="1268" y="5714"/>
                  </a:lnTo>
                  <a:lnTo>
                    <a:pt x="1205" y="5629"/>
                  </a:lnTo>
                  <a:lnTo>
                    <a:pt x="1095" y="5506"/>
                  </a:lnTo>
                  <a:lnTo>
                    <a:pt x="1008" y="5420"/>
                  </a:lnTo>
                  <a:lnTo>
                    <a:pt x="960" y="5371"/>
                  </a:lnTo>
                  <a:lnTo>
                    <a:pt x="860" y="5263"/>
                  </a:lnTo>
                  <a:lnTo>
                    <a:pt x="751" y="5136"/>
                  </a:lnTo>
                  <a:lnTo>
                    <a:pt x="634" y="4986"/>
                  </a:lnTo>
                  <a:lnTo>
                    <a:pt x="572" y="4899"/>
                  </a:lnTo>
                  <a:lnTo>
                    <a:pt x="533" y="4844"/>
                  </a:lnTo>
                  <a:lnTo>
                    <a:pt x="459" y="4729"/>
                  </a:lnTo>
                  <a:lnTo>
                    <a:pt x="390" y="4612"/>
                  </a:lnTo>
                  <a:lnTo>
                    <a:pt x="328" y="4491"/>
                  </a:lnTo>
                  <a:lnTo>
                    <a:pt x="270" y="4368"/>
                  </a:lnTo>
                  <a:lnTo>
                    <a:pt x="217" y="4241"/>
                  </a:lnTo>
                  <a:lnTo>
                    <a:pt x="171" y="4114"/>
                  </a:lnTo>
                  <a:lnTo>
                    <a:pt x="130" y="3984"/>
                  </a:lnTo>
                  <a:lnTo>
                    <a:pt x="94" y="3852"/>
                  </a:lnTo>
                  <a:lnTo>
                    <a:pt x="64" y="3718"/>
                  </a:lnTo>
                  <a:lnTo>
                    <a:pt x="40" y="3584"/>
                  </a:lnTo>
                  <a:lnTo>
                    <a:pt x="21" y="3448"/>
                  </a:lnTo>
                  <a:lnTo>
                    <a:pt x="8" y="3312"/>
                  </a:lnTo>
                  <a:lnTo>
                    <a:pt x="1" y="3175"/>
                  </a:lnTo>
                  <a:lnTo>
                    <a:pt x="0" y="3038"/>
                  </a:lnTo>
                  <a:lnTo>
                    <a:pt x="4" y="2899"/>
                  </a:lnTo>
                  <a:lnTo>
                    <a:pt x="9" y="2831"/>
                  </a:lnTo>
                  <a:lnTo>
                    <a:pt x="17" y="2759"/>
                  </a:lnTo>
                  <a:lnTo>
                    <a:pt x="36" y="2618"/>
                  </a:lnTo>
                  <a:lnTo>
                    <a:pt x="62" y="2478"/>
                  </a:lnTo>
                  <a:lnTo>
                    <a:pt x="94" y="2340"/>
                  </a:lnTo>
                  <a:lnTo>
                    <a:pt x="132" y="2205"/>
                  </a:lnTo>
                  <a:lnTo>
                    <a:pt x="175" y="2073"/>
                  </a:lnTo>
                  <a:lnTo>
                    <a:pt x="224" y="1943"/>
                  </a:lnTo>
                  <a:lnTo>
                    <a:pt x="278" y="1817"/>
                  </a:lnTo>
                  <a:lnTo>
                    <a:pt x="337" y="1692"/>
                  </a:lnTo>
                  <a:lnTo>
                    <a:pt x="403" y="1572"/>
                  </a:lnTo>
                  <a:lnTo>
                    <a:pt x="472" y="1454"/>
                  </a:lnTo>
                  <a:lnTo>
                    <a:pt x="547" y="1340"/>
                  </a:lnTo>
                  <a:lnTo>
                    <a:pt x="626" y="1230"/>
                  </a:lnTo>
                  <a:lnTo>
                    <a:pt x="711" y="1124"/>
                  </a:lnTo>
                  <a:lnTo>
                    <a:pt x="798" y="1020"/>
                  </a:lnTo>
                  <a:lnTo>
                    <a:pt x="891" y="922"/>
                  </a:lnTo>
                  <a:lnTo>
                    <a:pt x="988" y="827"/>
                  </a:lnTo>
                  <a:lnTo>
                    <a:pt x="1089" y="736"/>
                  </a:lnTo>
                  <a:lnTo>
                    <a:pt x="1193" y="651"/>
                  </a:lnTo>
                  <a:lnTo>
                    <a:pt x="1301" y="570"/>
                  </a:lnTo>
                  <a:lnTo>
                    <a:pt x="1412" y="493"/>
                  </a:lnTo>
                  <a:lnTo>
                    <a:pt x="1526" y="422"/>
                  </a:lnTo>
                  <a:lnTo>
                    <a:pt x="1644" y="356"/>
                  </a:lnTo>
                  <a:lnTo>
                    <a:pt x="1766" y="293"/>
                  </a:lnTo>
                  <a:lnTo>
                    <a:pt x="1889" y="237"/>
                  </a:lnTo>
                  <a:lnTo>
                    <a:pt x="2016" y="188"/>
                  </a:lnTo>
                  <a:lnTo>
                    <a:pt x="2144" y="142"/>
                  </a:lnTo>
                  <a:lnTo>
                    <a:pt x="2276" y="103"/>
                  </a:lnTo>
                  <a:lnTo>
                    <a:pt x="2409" y="71"/>
                  </a:lnTo>
                  <a:lnTo>
                    <a:pt x="2545" y="43"/>
                  </a:lnTo>
                  <a:lnTo>
                    <a:pt x="2682" y="22"/>
                  </a:lnTo>
                  <a:lnTo>
                    <a:pt x="2823" y="8"/>
                  </a:lnTo>
                  <a:lnTo>
                    <a:pt x="2892" y="3"/>
                  </a:lnTo>
                  <a:lnTo>
                    <a:pt x="2975" y="0"/>
                  </a:lnTo>
                  <a:lnTo>
                    <a:pt x="3138" y="1"/>
                  </a:lnTo>
                  <a:lnTo>
                    <a:pt x="3298" y="11"/>
                  </a:lnTo>
                  <a:lnTo>
                    <a:pt x="3457" y="28"/>
                  </a:lnTo>
                  <a:lnTo>
                    <a:pt x="3613" y="54"/>
                  </a:lnTo>
                  <a:lnTo>
                    <a:pt x="3766" y="88"/>
                  </a:lnTo>
                  <a:lnTo>
                    <a:pt x="3917" y="129"/>
                  </a:lnTo>
                  <a:lnTo>
                    <a:pt x="4063" y="177"/>
                  </a:lnTo>
                  <a:lnTo>
                    <a:pt x="4207" y="233"/>
                  </a:lnTo>
                  <a:lnTo>
                    <a:pt x="4347" y="295"/>
                  </a:lnTo>
                  <a:lnTo>
                    <a:pt x="4483" y="365"/>
                  </a:lnTo>
                  <a:lnTo>
                    <a:pt x="4616" y="441"/>
                  </a:lnTo>
                  <a:lnTo>
                    <a:pt x="4744" y="523"/>
                  </a:lnTo>
                  <a:lnTo>
                    <a:pt x="4867" y="613"/>
                  </a:lnTo>
                  <a:lnTo>
                    <a:pt x="4986" y="707"/>
                  </a:lnTo>
                  <a:lnTo>
                    <a:pt x="5100" y="807"/>
                  </a:lnTo>
                  <a:lnTo>
                    <a:pt x="5210" y="914"/>
                  </a:lnTo>
                  <a:lnTo>
                    <a:pt x="5313" y="1024"/>
                  </a:lnTo>
                  <a:lnTo>
                    <a:pt x="5411" y="1141"/>
                  </a:lnTo>
                  <a:lnTo>
                    <a:pt x="5504" y="1262"/>
                  </a:lnTo>
                  <a:lnTo>
                    <a:pt x="5592" y="1387"/>
                  </a:lnTo>
                  <a:lnTo>
                    <a:pt x="5672" y="1517"/>
                  </a:lnTo>
                  <a:lnTo>
                    <a:pt x="5747" y="1652"/>
                  </a:lnTo>
                  <a:lnTo>
                    <a:pt x="5814" y="1790"/>
                  </a:lnTo>
                  <a:lnTo>
                    <a:pt x="5875" y="1933"/>
                  </a:lnTo>
                  <a:lnTo>
                    <a:pt x="5930" y="2078"/>
                  </a:lnTo>
                  <a:lnTo>
                    <a:pt x="5977" y="2227"/>
                  </a:lnTo>
                  <a:lnTo>
                    <a:pt x="6017" y="2379"/>
                  </a:lnTo>
                  <a:lnTo>
                    <a:pt x="6049" y="2535"/>
                  </a:lnTo>
                  <a:lnTo>
                    <a:pt x="6074" y="2693"/>
                  </a:lnTo>
                  <a:lnTo>
                    <a:pt x="6091" y="2853"/>
                  </a:lnTo>
                  <a:lnTo>
                    <a:pt x="6099" y="3016"/>
                  </a:lnTo>
                  <a:lnTo>
                    <a:pt x="6099" y="3099"/>
                  </a:lnTo>
                  <a:lnTo>
                    <a:pt x="6098" y="3217"/>
                  </a:lnTo>
                  <a:lnTo>
                    <a:pt x="6081" y="3452"/>
                  </a:lnTo>
                  <a:lnTo>
                    <a:pt x="6046" y="3685"/>
                  </a:lnTo>
                  <a:lnTo>
                    <a:pt x="5995" y="3914"/>
                  </a:lnTo>
                  <a:lnTo>
                    <a:pt x="5926" y="4139"/>
                  </a:lnTo>
                  <a:lnTo>
                    <a:pt x="5841" y="4357"/>
                  </a:lnTo>
                  <a:lnTo>
                    <a:pt x="5738" y="4568"/>
                  </a:lnTo>
                  <a:lnTo>
                    <a:pt x="5618" y="4772"/>
                  </a:lnTo>
                  <a:lnTo>
                    <a:pt x="5551" y="4871"/>
                  </a:lnTo>
                  <a:lnTo>
                    <a:pt x="5488" y="4958"/>
                  </a:lnTo>
                  <a:lnTo>
                    <a:pt x="5372" y="5109"/>
                  </a:lnTo>
                  <a:lnTo>
                    <a:pt x="5212" y="5299"/>
                  </a:lnTo>
                  <a:lnTo>
                    <a:pt x="5115" y="5405"/>
                  </a:lnTo>
                  <a:lnTo>
                    <a:pt x="5023" y="5507"/>
                  </a:lnTo>
                  <a:lnTo>
                    <a:pt x="4906" y="5650"/>
                  </a:lnTo>
                  <a:lnTo>
                    <a:pt x="4837" y="5749"/>
                  </a:lnTo>
                  <a:lnTo>
                    <a:pt x="4778" y="5856"/>
                  </a:lnTo>
                  <a:lnTo>
                    <a:pt x="4728" y="5976"/>
                  </a:lnTo>
                  <a:lnTo>
                    <a:pt x="4684" y="6116"/>
                  </a:lnTo>
                  <a:lnTo>
                    <a:pt x="4651" y="6281"/>
                  </a:lnTo>
                  <a:lnTo>
                    <a:pt x="4637" y="6376"/>
                  </a:lnTo>
                  <a:lnTo>
                    <a:pt x="4595" y="6728"/>
                  </a:lnTo>
                  <a:close/>
                </a:path>
              </a:pathLst>
            </a:custGeom>
            <a:solidFill>
              <a:srgbClr val="2733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08" name="Rectangle 49"/>
            <p:cNvSpPr>
              <a:spLocks noChangeArrowheads="1"/>
            </p:cNvSpPr>
            <p:nvPr/>
          </p:nvSpPr>
          <p:spPr bwMode="auto">
            <a:xfrm>
              <a:off x="5079" y="3782"/>
              <a:ext cx="601" cy="47"/>
            </a:xfrm>
            <a:prstGeom prst="rect">
              <a:avLst/>
            </a:prstGeom>
            <a:solidFill>
              <a:srgbClr val="27335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09" name="Rectangle 50"/>
            <p:cNvSpPr>
              <a:spLocks noChangeArrowheads="1"/>
            </p:cNvSpPr>
            <p:nvPr/>
          </p:nvSpPr>
          <p:spPr bwMode="auto">
            <a:xfrm>
              <a:off x="5079" y="3897"/>
              <a:ext cx="601" cy="47"/>
            </a:xfrm>
            <a:prstGeom prst="rect">
              <a:avLst/>
            </a:prstGeom>
            <a:solidFill>
              <a:srgbClr val="27335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0" name="Rectangle 51"/>
            <p:cNvSpPr>
              <a:spLocks noChangeArrowheads="1"/>
            </p:cNvSpPr>
            <p:nvPr/>
          </p:nvSpPr>
          <p:spPr bwMode="auto">
            <a:xfrm>
              <a:off x="5079" y="4012"/>
              <a:ext cx="601" cy="47"/>
            </a:xfrm>
            <a:prstGeom prst="rect">
              <a:avLst/>
            </a:prstGeom>
            <a:solidFill>
              <a:srgbClr val="27335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nvGrpSpPr>
          <p:cNvPr id="117" name="Group 19"/>
          <p:cNvGrpSpPr>
            <a:grpSpLocks noChangeAspect="1"/>
          </p:cNvGrpSpPr>
          <p:nvPr/>
        </p:nvGrpSpPr>
        <p:grpSpPr bwMode="auto">
          <a:xfrm>
            <a:off x="4842468" y="2538329"/>
            <a:ext cx="758267" cy="758267"/>
            <a:chOff x="2349" y="2828"/>
            <a:chExt cx="1784" cy="1784"/>
          </a:xfrm>
        </p:grpSpPr>
        <p:sp>
          <p:nvSpPr>
            <p:cNvPr id="125" name="Freeform 20"/>
            <p:cNvSpPr>
              <a:spLocks/>
            </p:cNvSpPr>
            <p:nvPr/>
          </p:nvSpPr>
          <p:spPr bwMode="auto">
            <a:xfrm>
              <a:off x="2488" y="3316"/>
              <a:ext cx="985" cy="1268"/>
            </a:xfrm>
            <a:custGeom>
              <a:avLst/>
              <a:gdLst>
                <a:gd name="T0" fmla="*/ 0 w 4921"/>
                <a:gd name="T1" fmla="*/ 6342 h 6342"/>
                <a:gd name="T2" fmla="*/ 4364 w 4921"/>
                <a:gd name="T3" fmla="*/ 6342 h 6342"/>
                <a:gd name="T4" fmla="*/ 4392 w 4921"/>
                <a:gd name="T5" fmla="*/ 6342 h 6342"/>
                <a:gd name="T6" fmla="*/ 4448 w 4921"/>
                <a:gd name="T7" fmla="*/ 6336 h 6342"/>
                <a:gd name="T8" fmla="*/ 4503 w 4921"/>
                <a:gd name="T9" fmla="*/ 6325 h 6342"/>
                <a:gd name="T10" fmla="*/ 4555 w 4921"/>
                <a:gd name="T11" fmla="*/ 6309 h 6342"/>
                <a:gd name="T12" fmla="*/ 4605 w 4921"/>
                <a:gd name="T13" fmla="*/ 6288 h 6342"/>
                <a:gd name="T14" fmla="*/ 4652 w 4921"/>
                <a:gd name="T15" fmla="*/ 6261 h 6342"/>
                <a:gd name="T16" fmla="*/ 4697 w 4921"/>
                <a:gd name="T17" fmla="*/ 6231 h 6342"/>
                <a:gd name="T18" fmla="*/ 4738 w 4921"/>
                <a:gd name="T19" fmla="*/ 6197 h 6342"/>
                <a:gd name="T20" fmla="*/ 4777 w 4921"/>
                <a:gd name="T21" fmla="*/ 6159 h 6342"/>
                <a:gd name="T22" fmla="*/ 4810 w 4921"/>
                <a:gd name="T23" fmla="*/ 6118 h 6342"/>
                <a:gd name="T24" fmla="*/ 4840 w 4921"/>
                <a:gd name="T25" fmla="*/ 6073 h 6342"/>
                <a:gd name="T26" fmla="*/ 4867 w 4921"/>
                <a:gd name="T27" fmla="*/ 6026 h 6342"/>
                <a:gd name="T28" fmla="*/ 4888 w 4921"/>
                <a:gd name="T29" fmla="*/ 5976 h 6342"/>
                <a:gd name="T30" fmla="*/ 4904 w 4921"/>
                <a:gd name="T31" fmla="*/ 5924 h 6342"/>
                <a:gd name="T32" fmla="*/ 4915 w 4921"/>
                <a:gd name="T33" fmla="*/ 5869 h 6342"/>
                <a:gd name="T34" fmla="*/ 4921 w 4921"/>
                <a:gd name="T35" fmla="*/ 5813 h 6342"/>
                <a:gd name="T36" fmla="*/ 4921 w 4921"/>
                <a:gd name="T37" fmla="*/ 5785 h 6342"/>
                <a:gd name="T38" fmla="*/ 4921 w 4921"/>
                <a:gd name="T39" fmla="*/ 0 h 6342"/>
                <a:gd name="T40" fmla="*/ 558 w 4921"/>
                <a:gd name="T41" fmla="*/ 0 h 6342"/>
                <a:gd name="T42" fmla="*/ 558 w 4921"/>
                <a:gd name="T43" fmla="*/ 5785 h 6342"/>
                <a:gd name="T44" fmla="*/ 558 w 4921"/>
                <a:gd name="T45" fmla="*/ 5813 h 6342"/>
                <a:gd name="T46" fmla="*/ 551 w 4921"/>
                <a:gd name="T47" fmla="*/ 5869 h 6342"/>
                <a:gd name="T48" fmla="*/ 540 w 4921"/>
                <a:gd name="T49" fmla="*/ 5924 h 6342"/>
                <a:gd name="T50" fmla="*/ 524 w 4921"/>
                <a:gd name="T51" fmla="*/ 5976 h 6342"/>
                <a:gd name="T52" fmla="*/ 502 w 4921"/>
                <a:gd name="T53" fmla="*/ 6026 h 6342"/>
                <a:gd name="T54" fmla="*/ 477 w 4921"/>
                <a:gd name="T55" fmla="*/ 6073 h 6342"/>
                <a:gd name="T56" fmla="*/ 447 w 4921"/>
                <a:gd name="T57" fmla="*/ 6118 h 6342"/>
                <a:gd name="T58" fmla="*/ 412 w 4921"/>
                <a:gd name="T59" fmla="*/ 6159 h 6342"/>
                <a:gd name="T60" fmla="*/ 375 w 4921"/>
                <a:gd name="T61" fmla="*/ 6197 h 6342"/>
                <a:gd name="T62" fmla="*/ 333 w 4921"/>
                <a:gd name="T63" fmla="*/ 6231 h 6342"/>
                <a:gd name="T64" fmla="*/ 289 w 4921"/>
                <a:gd name="T65" fmla="*/ 6261 h 6342"/>
                <a:gd name="T66" fmla="*/ 241 w 4921"/>
                <a:gd name="T67" fmla="*/ 6288 h 6342"/>
                <a:gd name="T68" fmla="*/ 192 w 4921"/>
                <a:gd name="T69" fmla="*/ 6309 h 6342"/>
                <a:gd name="T70" fmla="*/ 139 w 4921"/>
                <a:gd name="T71" fmla="*/ 6325 h 6342"/>
                <a:gd name="T72" fmla="*/ 85 w 4921"/>
                <a:gd name="T73" fmla="*/ 6336 h 6342"/>
                <a:gd name="T74" fmla="*/ 29 w 4921"/>
                <a:gd name="T75" fmla="*/ 6342 h 6342"/>
                <a:gd name="T76" fmla="*/ 0 w 4921"/>
                <a:gd name="T77" fmla="*/ 6342 h 6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21" h="6342">
                  <a:moveTo>
                    <a:pt x="0" y="6342"/>
                  </a:moveTo>
                  <a:lnTo>
                    <a:pt x="4364" y="6342"/>
                  </a:lnTo>
                  <a:lnTo>
                    <a:pt x="4392" y="6342"/>
                  </a:lnTo>
                  <a:lnTo>
                    <a:pt x="4448" y="6336"/>
                  </a:lnTo>
                  <a:lnTo>
                    <a:pt x="4503" y="6325"/>
                  </a:lnTo>
                  <a:lnTo>
                    <a:pt x="4555" y="6309"/>
                  </a:lnTo>
                  <a:lnTo>
                    <a:pt x="4605" y="6288"/>
                  </a:lnTo>
                  <a:lnTo>
                    <a:pt x="4652" y="6261"/>
                  </a:lnTo>
                  <a:lnTo>
                    <a:pt x="4697" y="6231"/>
                  </a:lnTo>
                  <a:lnTo>
                    <a:pt x="4738" y="6197"/>
                  </a:lnTo>
                  <a:lnTo>
                    <a:pt x="4777" y="6159"/>
                  </a:lnTo>
                  <a:lnTo>
                    <a:pt x="4810" y="6118"/>
                  </a:lnTo>
                  <a:lnTo>
                    <a:pt x="4840" y="6073"/>
                  </a:lnTo>
                  <a:lnTo>
                    <a:pt x="4867" y="6026"/>
                  </a:lnTo>
                  <a:lnTo>
                    <a:pt x="4888" y="5976"/>
                  </a:lnTo>
                  <a:lnTo>
                    <a:pt x="4904" y="5924"/>
                  </a:lnTo>
                  <a:lnTo>
                    <a:pt x="4915" y="5869"/>
                  </a:lnTo>
                  <a:lnTo>
                    <a:pt x="4921" y="5813"/>
                  </a:lnTo>
                  <a:lnTo>
                    <a:pt x="4921" y="5785"/>
                  </a:lnTo>
                  <a:lnTo>
                    <a:pt x="4921" y="0"/>
                  </a:lnTo>
                  <a:lnTo>
                    <a:pt x="558" y="0"/>
                  </a:lnTo>
                  <a:lnTo>
                    <a:pt x="558" y="5785"/>
                  </a:lnTo>
                  <a:lnTo>
                    <a:pt x="558" y="5813"/>
                  </a:lnTo>
                  <a:lnTo>
                    <a:pt x="551" y="5869"/>
                  </a:lnTo>
                  <a:lnTo>
                    <a:pt x="540" y="5924"/>
                  </a:lnTo>
                  <a:lnTo>
                    <a:pt x="524" y="5976"/>
                  </a:lnTo>
                  <a:lnTo>
                    <a:pt x="502" y="6026"/>
                  </a:lnTo>
                  <a:lnTo>
                    <a:pt x="477" y="6073"/>
                  </a:lnTo>
                  <a:lnTo>
                    <a:pt x="447" y="6118"/>
                  </a:lnTo>
                  <a:lnTo>
                    <a:pt x="412" y="6159"/>
                  </a:lnTo>
                  <a:lnTo>
                    <a:pt x="375" y="6197"/>
                  </a:lnTo>
                  <a:lnTo>
                    <a:pt x="333" y="6231"/>
                  </a:lnTo>
                  <a:lnTo>
                    <a:pt x="289" y="6261"/>
                  </a:lnTo>
                  <a:lnTo>
                    <a:pt x="241" y="6288"/>
                  </a:lnTo>
                  <a:lnTo>
                    <a:pt x="192" y="6309"/>
                  </a:lnTo>
                  <a:lnTo>
                    <a:pt x="139" y="6325"/>
                  </a:lnTo>
                  <a:lnTo>
                    <a:pt x="85" y="6336"/>
                  </a:lnTo>
                  <a:lnTo>
                    <a:pt x="29" y="6342"/>
                  </a:lnTo>
                  <a:lnTo>
                    <a:pt x="0" y="63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6" name="Rectangle 21"/>
            <p:cNvSpPr>
              <a:spLocks noChangeArrowheads="1"/>
            </p:cNvSpPr>
            <p:nvPr/>
          </p:nvSpPr>
          <p:spPr bwMode="auto">
            <a:xfrm>
              <a:off x="2711" y="3427"/>
              <a:ext cx="650" cy="104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9" name="Freeform 22"/>
            <p:cNvSpPr>
              <a:spLocks/>
            </p:cNvSpPr>
            <p:nvPr/>
          </p:nvSpPr>
          <p:spPr bwMode="auto">
            <a:xfrm>
              <a:off x="3584" y="3890"/>
              <a:ext cx="523" cy="693"/>
            </a:xfrm>
            <a:custGeom>
              <a:avLst/>
              <a:gdLst>
                <a:gd name="T0" fmla="*/ 2411 w 2614"/>
                <a:gd name="T1" fmla="*/ 3178 h 3465"/>
                <a:gd name="T2" fmla="*/ 1910 w 2614"/>
                <a:gd name="T3" fmla="*/ 3429 h 3465"/>
                <a:gd name="T4" fmla="*/ 1878 w 2614"/>
                <a:gd name="T5" fmla="*/ 3444 h 3465"/>
                <a:gd name="T6" fmla="*/ 1811 w 2614"/>
                <a:gd name="T7" fmla="*/ 3462 h 3465"/>
                <a:gd name="T8" fmla="*/ 1742 w 2614"/>
                <a:gd name="T9" fmla="*/ 3465 h 3465"/>
                <a:gd name="T10" fmla="*/ 1674 w 2614"/>
                <a:gd name="T11" fmla="*/ 3456 h 3465"/>
                <a:gd name="T12" fmla="*/ 1610 w 2614"/>
                <a:gd name="T13" fmla="*/ 3435 h 3465"/>
                <a:gd name="T14" fmla="*/ 1549 w 2614"/>
                <a:gd name="T15" fmla="*/ 3403 h 3465"/>
                <a:gd name="T16" fmla="*/ 1496 w 2614"/>
                <a:gd name="T17" fmla="*/ 3360 h 3465"/>
                <a:gd name="T18" fmla="*/ 1453 w 2614"/>
                <a:gd name="T19" fmla="*/ 3307 h 3465"/>
                <a:gd name="T20" fmla="*/ 1436 w 2614"/>
                <a:gd name="T21" fmla="*/ 3277 h 3465"/>
                <a:gd name="T22" fmla="*/ 0 w 2614"/>
                <a:gd name="T23" fmla="*/ 572 h 3465"/>
                <a:gd name="T24" fmla="*/ 1130 w 2614"/>
                <a:gd name="T25" fmla="*/ 0 h 3465"/>
                <a:gd name="T26" fmla="*/ 2579 w 2614"/>
                <a:gd name="T27" fmla="*/ 2718 h 3465"/>
                <a:gd name="T28" fmla="*/ 2593 w 2614"/>
                <a:gd name="T29" fmla="*/ 2748 h 3465"/>
                <a:gd name="T30" fmla="*/ 2611 w 2614"/>
                <a:gd name="T31" fmla="*/ 2810 h 3465"/>
                <a:gd name="T32" fmla="*/ 2614 w 2614"/>
                <a:gd name="T33" fmla="*/ 2876 h 3465"/>
                <a:gd name="T34" fmla="*/ 2605 w 2614"/>
                <a:gd name="T35" fmla="*/ 2942 h 3465"/>
                <a:gd name="T36" fmla="*/ 2583 w 2614"/>
                <a:gd name="T37" fmla="*/ 3007 h 3465"/>
                <a:gd name="T38" fmla="*/ 2548 w 2614"/>
                <a:gd name="T39" fmla="*/ 3065 h 3465"/>
                <a:gd name="T40" fmla="*/ 2502 w 2614"/>
                <a:gd name="T41" fmla="*/ 3119 h 3465"/>
                <a:gd name="T42" fmla="*/ 2445 w 2614"/>
                <a:gd name="T43" fmla="*/ 3162 h 3465"/>
                <a:gd name="T44" fmla="*/ 2411 w 2614"/>
                <a:gd name="T45" fmla="*/ 3178 h 3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14" h="3465">
                  <a:moveTo>
                    <a:pt x="2411" y="3178"/>
                  </a:moveTo>
                  <a:lnTo>
                    <a:pt x="1910" y="3429"/>
                  </a:lnTo>
                  <a:lnTo>
                    <a:pt x="1878" y="3444"/>
                  </a:lnTo>
                  <a:lnTo>
                    <a:pt x="1811" y="3462"/>
                  </a:lnTo>
                  <a:lnTo>
                    <a:pt x="1742" y="3465"/>
                  </a:lnTo>
                  <a:lnTo>
                    <a:pt x="1674" y="3456"/>
                  </a:lnTo>
                  <a:lnTo>
                    <a:pt x="1610" y="3435"/>
                  </a:lnTo>
                  <a:lnTo>
                    <a:pt x="1549" y="3403"/>
                  </a:lnTo>
                  <a:lnTo>
                    <a:pt x="1496" y="3360"/>
                  </a:lnTo>
                  <a:lnTo>
                    <a:pt x="1453" y="3307"/>
                  </a:lnTo>
                  <a:lnTo>
                    <a:pt x="1436" y="3277"/>
                  </a:lnTo>
                  <a:lnTo>
                    <a:pt x="0" y="572"/>
                  </a:lnTo>
                  <a:lnTo>
                    <a:pt x="1130" y="0"/>
                  </a:lnTo>
                  <a:lnTo>
                    <a:pt x="2579" y="2718"/>
                  </a:lnTo>
                  <a:lnTo>
                    <a:pt x="2593" y="2748"/>
                  </a:lnTo>
                  <a:lnTo>
                    <a:pt x="2611" y="2810"/>
                  </a:lnTo>
                  <a:lnTo>
                    <a:pt x="2614" y="2876"/>
                  </a:lnTo>
                  <a:lnTo>
                    <a:pt x="2605" y="2942"/>
                  </a:lnTo>
                  <a:lnTo>
                    <a:pt x="2583" y="3007"/>
                  </a:lnTo>
                  <a:lnTo>
                    <a:pt x="2548" y="3065"/>
                  </a:lnTo>
                  <a:lnTo>
                    <a:pt x="2502" y="3119"/>
                  </a:lnTo>
                  <a:lnTo>
                    <a:pt x="2445" y="3162"/>
                  </a:lnTo>
                  <a:lnTo>
                    <a:pt x="2411" y="317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0" name="Freeform 23"/>
            <p:cNvSpPr>
              <a:spLocks/>
            </p:cNvSpPr>
            <p:nvPr/>
          </p:nvSpPr>
          <p:spPr bwMode="auto">
            <a:xfrm>
              <a:off x="3516" y="3696"/>
              <a:ext cx="253" cy="287"/>
            </a:xfrm>
            <a:custGeom>
              <a:avLst/>
              <a:gdLst>
                <a:gd name="T0" fmla="*/ 0 w 1265"/>
                <a:gd name="T1" fmla="*/ 368 h 1435"/>
                <a:gd name="T2" fmla="*/ 719 w 1265"/>
                <a:gd name="T3" fmla="*/ 0 h 1435"/>
                <a:gd name="T4" fmla="*/ 1265 w 1265"/>
                <a:gd name="T5" fmla="*/ 1067 h 1435"/>
                <a:gd name="T6" fmla="*/ 545 w 1265"/>
                <a:gd name="T7" fmla="*/ 1435 h 1435"/>
                <a:gd name="T8" fmla="*/ 0 w 1265"/>
                <a:gd name="T9" fmla="*/ 368 h 1435"/>
              </a:gdLst>
              <a:ahLst/>
              <a:cxnLst>
                <a:cxn ang="0">
                  <a:pos x="T0" y="T1"/>
                </a:cxn>
                <a:cxn ang="0">
                  <a:pos x="T2" y="T3"/>
                </a:cxn>
                <a:cxn ang="0">
                  <a:pos x="T4" y="T5"/>
                </a:cxn>
                <a:cxn ang="0">
                  <a:pos x="T6" y="T7"/>
                </a:cxn>
                <a:cxn ang="0">
                  <a:pos x="T8" y="T9"/>
                </a:cxn>
              </a:cxnLst>
              <a:rect l="0" t="0" r="r" b="b"/>
              <a:pathLst>
                <a:path w="1265" h="1435">
                  <a:moveTo>
                    <a:pt x="0" y="368"/>
                  </a:moveTo>
                  <a:lnTo>
                    <a:pt x="719" y="0"/>
                  </a:lnTo>
                  <a:lnTo>
                    <a:pt x="1265" y="1067"/>
                  </a:lnTo>
                  <a:lnTo>
                    <a:pt x="545" y="1435"/>
                  </a:lnTo>
                  <a:lnTo>
                    <a:pt x="0" y="36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1" name="Freeform 24"/>
            <p:cNvSpPr>
              <a:spLocks/>
            </p:cNvSpPr>
            <p:nvPr/>
          </p:nvSpPr>
          <p:spPr bwMode="auto">
            <a:xfrm>
              <a:off x="2891" y="2856"/>
              <a:ext cx="1018" cy="1019"/>
            </a:xfrm>
            <a:custGeom>
              <a:avLst/>
              <a:gdLst>
                <a:gd name="T0" fmla="*/ 1330 w 5091"/>
                <a:gd name="T1" fmla="*/ 310 h 5097"/>
                <a:gd name="T2" fmla="*/ 1005 w 5091"/>
                <a:gd name="T3" fmla="*/ 520 h 5097"/>
                <a:gd name="T4" fmla="*/ 722 w 5091"/>
                <a:gd name="T5" fmla="*/ 771 h 5097"/>
                <a:gd name="T6" fmla="*/ 483 w 5091"/>
                <a:gd name="T7" fmla="*/ 1056 h 5097"/>
                <a:gd name="T8" fmla="*/ 290 w 5091"/>
                <a:gd name="T9" fmla="*/ 1370 h 5097"/>
                <a:gd name="T10" fmla="*/ 144 w 5091"/>
                <a:gd name="T11" fmla="*/ 1706 h 5097"/>
                <a:gd name="T12" fmla="*/ 48 w 5091"/>
                <a:gd name="T13" fmla="*/ 2060 h 5097"/>
                <a:gd name="T14" fmla="*/ 3 w 5091"/>
                <a:gd name="T15" fmla="*/ 2425 h 5097"/>
                <a:gd name="T16" fmla="*/ 12 w 5091"/>
                <a:gd name="T17" fmla="*/ 2796 h 5097"/>
                <a:gd name="T18" fmla="*/ 73 w 5091"/>
                <a:gd name="T19" fmla="*/ 3166 h 5097"/>
                <a:gd name="T20" fmla="*/ 193 w 5091"/>
                <a:gd name="T21" fmla="*/ 3531 h 5097"/>
                <a:gd name="T22" fmla="*/ 273 w 5091"/>
                <a:gd name="T23" fmla="*/ 3708 h 5097"/>
                <a:gd name="T24" fmla="*/ 439 w 5091"/>
                <a:gd name="T25" fmla="*/ 3989 h 5097"/>
                <a:gd name="T26" fmla="*/ 677 w 5091"/>
                <a:gd name="T27" fmla="*/ 4285 h 5097"/>
                <a:gd name="T28" fmla="*/ 952 w 5091"/>
                <a:gd name="T29" fmla="*/ 4540 h 5097"/>
                <a:gd name="T30" fmla="*/ 1256 w 5091"/>
                <a:gd name="T31" fmla="*/ 4749 h 5097"/>
                <a:gd name="T32" fmla="*/ 1585 w 5091"/>
                <a:gd name="T33" fmla="*/ 4910 h 5097"/>
                <a:gd name="T34" fmla="*/ 1935 w 5091"/>
                <a:gd name="T35" fmla="*/ 5023 h 5097"/>
                <a:gd name="T36" fmla="*/ 2296 w 5091"/>
                <a:gd name="T37" fmla="*/ 5084 h 5097"/>
                <a:gd name="T38" fmla="*/ 2666 w 5091"/>
                <a:gd name="T39" fmla="*/ 5095 h 5097"/>
                <a:gd name="T40" fmla="*/ 3038 w 5091"/>
                <a:gd name="T41" fmla="*/ 5051 h 5097"/>
                <a:gd name="T42" fmla="*/ 3405 w 5091"/>
                <a:gd name="T43" fmla="*/ 4950 h 5097"/>
                <a:gd name="T44" fmla="*/ 3703 w 5091"/>
                <a:gd name="T45" fmla="*/ 4824 h 5097"/>
                <a:gd name="T46" fmla="*/ 3874 w 5091"/>
                <a:gd name="T47" fmla="*/ 4728 h 5097"/>
                <a:gd name="T48" fmla="*/ 4186 w 5091"/>
                <a:gd name="T49" fmla="*/ 4504 h 5097"/>
                <a:gd name="T50" fmla="*/ 4454 w 5091"/>
                <a:gd name="T51" fmla="*/ 4242 h 5097"/>
                <a:gd name="T52" fmla="*/ 4678 w 5091"/>
                <a:gd name="T53" fmla="*/ 3946 h 5097"/>
                <a:gd name="T54" fmla="*/ 4856 w 5091"/>
                <a:gd name="T55" fmla="*/ 3624 h 5097"/>
                <a:gd name="T56" fmla="*/ 4985 w 5091"/>
                <a:gd name="T57" fmla="*/ 3281 h 5097"/>
                <a:gd name="T58" fmla="*/ 5064 w 5091"/>
                <a:gd name="T59" fmla="*/ 2922 h 5097"/>
                <a:gd name="T60" fmla="*/ 5091 w 5091"/>
                <a:gd name="T61" fmla="*/ 2555 h 5097"/>
                <a:gd name="T62" fmla="*/ 5066 w 5091"/>
                <a:gd name="T63" fmla="*/ 2184 h 5097"/>
                <a:gd name="T64" fmla="*/ 4985 w 5091"/>
                <a:gd name="T65" fmla="*/ 1815 h 5097"/>
                <a:gd name="T66" fmla="*/ 4848 w 5091"/>
                <a:gd name="T67" fmla="*/ 1453 h 5097"/>
                <a:gd name="T68" fmla="*/ 4787 w 5091"/>
                <a:gd name="T69" fmla="*/ 1336 h 5097"/>
                <a:gd name="T70" fmla="*/ 4574 w 5091"/>
                <a:gd name="T71" fmla="*/ 1010 h 5097"/>
                <a:gd name="T72" fmla="*/ 4321 w 5091"/>
                <a:gd name="T73" fmla="*/ 727 h 5097"/>
                <a:gd name="T74" fmla="*/ 4033 w 5091"/>
                <a:gd name="T75" fmla="*/ 486 h 5097"/>
                <a:gd name="T76" fmla="*/ 3718 w 5091"/>
                <a:gd name="T77" fmla="*/ 292 h 5097"/>
                <a:gd name="T78" fmla="*/ 3381 w 5091"/>
                <a:gd name="T79" fmla="*/ 145 h 5097"/>
                <a:gd name="T80" fmla="*/ 3027 w 5091"/>
                <a:gd name="T81" fmla="*/ 48 h 5097"/>
                <a:gd name="T82" fmla="*/ 2663 w 5091"/>
                <a:gd name="T83" fmla="*/ 3 h 5097"/>
                <a:gd name="T84" fmla="*/ 2294 w 5091"/>
                <a:gd name="T85" fmla="*/ 12 h 5097"/>
                <a:gd name="T86" fmla="*/ 1926 w 5091"/>
                <a:gd name="T87" fmla="*/ 75 h 5097"/>
                <a:gd name="T88" fmla="*/ 1565 w 5091"/>
                <a:gd name="T89" fmla="*/ 197 h 5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91" h="5097">
                  <a:moveTo>
                    <a:pt x="1389" y="279"/>
                  </a:moveTo>
                  <a:lnTo>
                    <a:pt x="1389" y="279"/>
                  </a:lnTo>
                  <a:lnTo>
                    <a:pt x="1330" y="310"/>
                  </a:lnTo>
                  <a:lnTo>
                    <a:pt x="1217" y="375"/>
                  </a:lnTo>
                  <a:lnTo>
                    <a:pt x="1109" y="445"/>
                  </a:lnTo>
                  <a:lnTo>
                    <a:pt x="1005" y="520"/>
                  </a:lnTo>
                  <a:lnTo>
                    <a:pt x="906" y="599"/>
                  </a:lnTo>
                  <a:lnTo>
                    <a:pt x="812" y="683"/>
                  </a:lnTo>
                  <a:lnTo>
                    <a:pt x="722" y="771"/>
                  </a:lnTo>
                  <a:lnTo>
                    <a:pt x="637" y="862"/>
                  </a:lnTo>
                  <a:lnTo>
                    <a:pt x="557" y="957"/>
                  </a:lnTo>
                  <a:lnTo>
                    <a:pt x="483" y="1056"/>
                  </a:lnTo>
                  <a:lnTo>
                    <a:pt x="413" y="1157"/>
                  </a:lnTo>
                  <a:lnTo>
                    <a:pt x="349" y="1262"/>
                  </a:lnTo>
                  <a:lnTo>
                    <a:pt x="290" y="1370"/>
                  </a:lnTo>
                  <a:lnTo>
                    <a:pt x="236" y="1479"/>
                  </a:lnTo>
                  <a:lnTo>
                    <a:pt x="187" y="1591"/>
                  </a:lnTo>
                  <a:lnTo>
                    <a:pt x="144" y="1706"/>
                  </a:lnTo>
                  <a:lnTo>
                    <a:pt x="107" y="1822"/>
                  </a:lnTo>
                  <a:lnTo>
                    <a:pt x="75" y="1940"/>
                  </a:lnTo>
                  <a:lnTo>
                    <a:pt x="48" y="2060"/>
                  </a:lnTo>
                  <a:lnTo>
                    <a:pt x="27" y="2181"/>
                  </a:lnTo>
                  <a:lnTo>
                    <a:pt x="13" y="2302"/>
                  </a:lnTo>
                  <a:lnTo>
                    <a:pt x="3" y="2425"/>
                  </a:lnTo>
                  <a:lnTo>
                    <a:pt x="0" y="2548"/>
                  </a:lnTo>
                  <a:lnTo>
                    <a:pt x="3" y="2671"/>
                  </a:lnTo>
                  <a:lnTo>
                    <a:pt x="12" y="2796"/>
                  </a:lnTo>
                  <a:lnTo>
                    <a:pt x="26" y="2919"/>
                  </a:lnTo>
                  <a:lnTo>
                    <a:pt x="47" y="3042"/>
                  </a:lnTo>
                  <a:lnTo>
                    <a:pt x="73" y="3166"/>
                  </a:lnTo>
                  <a:lnTo>
                    <a:pt x="107" y="3288"/>
                  </a:lnTo>
                  <a:lnTo>
                    <a:pt x="147" y="3410"/>
                  </a:lnTo>
                  <a:lnTo>
                    <a:pt x="193" y="3531"/>
                  </a:lnTo>
                  <a:lnTo>
                    <a:pt x="245" y="3650"/>
                  </a:lnTo>
                  <a:lnTo>
                    <a:pt x="273" y="3708"/>
                  </a:lnTo>
                  <a:lnTo>
                    <a:pt x="273" y="3708"/>
                  </a:lnTo>
                  <a:lnTo>
                    <a:pt x="303" y="3767"/>
                  </a:lnTo>
                  <a:lnTo>
                    <a:pt x="369" y="3880"/>
                  </a:lnTo>
                  <a:lnTo>
                    <a:pt x="439" y="3989"/>
                  </a:lnTo>
                  <a:lnTo>
                    <a:pt x="515" y="4092"/>
                  </a:lnTo>
                  <a:lnTo>
                    <a:pt x="593" y="4191"/>
                  </a:lnTo>
                  <a:lnTo>
                    <a:pt x="677" y="4285"/>
                  </a:lnTo>
                  <a:lnTo>
                    <a:pt x="765" y="4375"/>
                  </a:lnTo>
                  <a:lnTo>
                    <a:pt x="857" y="4460"/>
                  </a:lnTo>
                  <a:lnTo>
                    <a:pt x="952" y="4540"/>
                  </a:lnTo>
                  <a:lnTo>
                    <a:pt x="1050" y="4615"/>
                  </a:lnTo>
                  <a:lnTo>
                    <a:pt x="1151" y="4684"/>
                  </a:lnTo>
                  <a:lnTo>
                    <a:pt x="1256" y="4749"/>
                  </a:lnTo>
                  <a:lnTo>
                    <a:pt x="1364" y="4807"/>
                  </a:lnTo>
                  <a:lnTo>
                    <a:pt x="1473" y="4862"/>
                  </a:lnTo>
                  <a:lnTo>
                    <a:pt x="1585" y="4910"/>
                  </a:lnTo>
                  <a:lnTo>
                    <a:pt x="1700" y="4952"/>
                  </a:lnTo>
                  <a:lnTo>
                    <a:pt x="1816" y="4990"/>
                  </a:lnTo>
                  <a:lnTo>
                    <a:pt x="1935" y="5023"/>
                  </a:lnTo>
                  <a:lnTo>
                    <a:pt x="2054" y="5049"/>
                  </a:lnTo>
                  <a:lnTo>
                    <a:pt x="2175" y="5070"/>
                  </a:lnTo>
                  <a:lnTo>
                    <a:pt x="2296" y="5084"/>
                  </a:lnTo>
                  <a:lnTo>
                    <a:pt x="2419" y="5094"/>
                  </a:lnTo>
                  <a:lnTo>
                    <a:pt x="2542" y="5097"/>
                  </a:lnTo>
                  <a:lnTo>
                    <a:pt x="2666" y="5095"/>
                  </a:lnTo>
                  <a:lnTo>
                    <a:pt x="2790" y="5085"/>
                  </a:lnTo>
                  <a:lnTo>
                    <a:pt x="2913" y="5071"/>
                  </a:lnTo>
                  <a:lnTo>
                    <a:pt x="3038" y="5051"/>
                  </a:lnTo>
                  <a:lnTo>
                    <a:pt x="3160" y="5024"/>
                  </a:lnTo>
                  <a:lnTo>
                    <a:pt x="3283" y="4990"/>
                  </a:lnTo>
                  <a:lnTo>
                    <a:pt x="3405" y="4950"/>
                  </a:lnTo>
                  <a:lnTo>
                    <a:pt x="3525" y="4904"/>
                  </a:lnTo>
                  <a:lnTo>
                    <a:pt x="3644" y="4852"/>
                  </a:lnTo>
                  <a:lnTo>
                    <a:pt x="3703" y="4824"/>
                  </a:lnTo>
                  <a:lnTo>
                    <a:pt x="3703" y="4824"/>
                  </a:lnTo>
                  <a:lnTo>
                    <a:pt x="3761" y="4794"/>
                  </a:lnTo>
                  <a:lnTo>
                    <a:pt x="3874" y="4728"/>
                  </a:lnTo>
                  <a:lnTo>
                    <a:pt x="3983" y="4658"/>
                  </a:lnTo>
                  <a:lnTo>
                    <a:pt x="4087" y="4583"/>
                  </a:lnTo>
                  <a:lnTo>
                    <a:pt x="4186" y="4504"/>
                  </a:lnTo>
                  <a:lnTo>
                    <a:pt x="4281" y="4420"/>
                  </a:lnTo>
                  <a:lnTo>
                    <a:pt x="4370" y="4333"/>
                  </a:lnTo>
                  <a:lnTo>
                    <a:pt x="4454" y="4242"/>
                  </a:lnTo>
                  <a:lnTo>
                    <a:pt x="4534" y="4146"/>
                  </a:lnTo>
                  <a:lnTo>
                    <a:pt x="4609" y="4047"/>
                  </a:lnTo>
                  <a:lnTo>
                    <a:pt x="4678" y="3946"/>
                  </a:lnTo>
                  <a:lnTo>
                    <a:pt x="4743" y="3841"/>
                  </a:lnTo>
                  <a:lnTo>
                    <a:pt x="4802" y="3733"/>
                  </a:lnTo>
                  <a:lnTo>
                    <a:pt x="4856" y="3624"/>
                  </a:lnTo>
                  <a:lnTo>
                    <a:pt x="4904" y="3512"/>
                  </a:lnTo>
                  <a:lnTo>
                    <a:pt x="4947" y="3397"/>
                  </a:lnTo>
                  <a:lnTo>
                    <a:pt x="4985" y="3281"/>
                  </a:lnTo>
                  <a:lnTo>
                    <a:pt x="5017" y="3163"/>
                  </a:lnTo>
                  <a:lnTo>
                    <a:pt x="5043" y="3043"/>
                  </a:lnTo>
                  <a:lnTo>
                    <a:pt x="5064" y="2922"/>
                  </a:lnTo>
                  <a:lnTo>
                    <a:pt x="5079" y="2801"/>
                  </a:lnTo>
                  <a:lnTo>
                    <a:pt x="5088" y="2679"/>
                  </a:lnTo>
                  <a:lnTo>
                    <a:pt x="5091" y="2555"/>
                  </a:lnTo>
                  <a:lnTo>
                    <a:pt x="5089" y="2432"/>
                  </a:lnTo>
                  <a:lnTo>
                    <a:pt x="5081" y="2307"/>
                  </a:lnTo>
                  <a:lnTo>
                    <a:pt x="5066" y="2184"/>
                  </a:lnTo>
                  <a:lnTo>
                    <a:pt x="5045" y="2061"/>
                  </a:lnTo>
                  <a:lnTo>
                    <a:pt x="5018" y="1937"/>
                  </a:lnTo>
                  <a:lnTo>
                    <a:pt x="4985" y="1815"/>
                  </a:lnTo>
                  <a:lnTo>
                    <a:pt x="4946" y="1693"/>
                  </a:lnTo>
                  <a:lnTo>
                    <a:pt x="4900" y="1572"/>
                  </a:lnTo>
                  <a:lnTo>
                    <a:pt x="4848" y="1453"/>
                  </a:lnTo>
                  <a:lnTo>
                    <a:pt x="4818" y="1395"/>
                  </a:lnTo>
                  <a:lnTo>
                    <a:pt x="4818" y="1395"/>
                  </a:lnTo>
                  <a:lnTo>
                    <a:pt x="4787" y="1336"/>
                  </a:lnTo>
                  <a:lnTo>
                    <a:pt x="4721" y="1223"/>
                  </a:lnTo>
                  <a:lnTo>
                    <a:pt x="4649" y="1115"/>
                  </a:lnTo>
                  <a:lnTo>
                    <a:pt x="4574" y="1010"/>
                  </a:lnTo>
                  <a:lnTo>
                    <a:pt x="4493" y="911"/>
                  </a:lnTo>
                  <a:lnTo>
                    <a:pt x="4408" y="817"/>
                  </a:lnTo>
                  <a:lnTo>
                    <a:pt x="4321" y="727"/>
                  </a:lnTo>
                  <a:lnTo>
                    <a:pt x="4229" y="641"/>
                  </a:lnTo>
                  <a:lnTo>
                    <a:pt x="4132" y="561"/>
                  </a:lnTo>
                  <a:lnTo>
                    <a:pt x="4033" y="486"/>
                  </a:lnTo>
                  <a:lnTo>
                    <a:pt x="3931" y="416"/>
                  </a:lnTo>
                  <a:lnTo>
                    <a:pt x="3826" y="351"/>
                  </a:lnTo>
                  <a:lnTo>
                    <a:pt x="3718" y="292"/>
                  </a:lnTo>
                  <a:lnTo>
                    <a:pt x="3609" y="237"/>
                  </a:lnTo>
                  <a:lnTo>
                    <a:pt x="3496" y="189"/>
                  </a:lnTo>
                  <a:lnTo>
                    <a:pt x="3381" y="145"/>
                  </a:lnTo>
                  <a:lnTo>
                    <a:pt x="3265" y="108"/>
                  </a:lnTo>
                  <a:lnTo>
                    <a:pt x="3146" y="75"/>
                  </a:lnTo>
                  <a:lnTo>
                    <a:pt x="3027" y="48"/>
                  </a:lnTo>
                  <a:lnTo>
                    <a:pt x="2907" y="27"/>
                  </a:lnTo>
                  <a:lnTo>
                    <a:pt x="2786" y="13"/>
                  </a:lnTo>
                  <a:lnTo>
                    <a:pt x="2663" y="3"/>
                  </a:lnTo>
                  <a:lnTo>
                    <a:pt x="2541" y="0"/>
                  </a:lnTo>
                  <a:lnTo>
                    <a:pt x="2418" y="3"/>
                  </a:lnTo>
                  <a:lnTo>
                    <a:pt x="2294" y="12"/>
                  </a:lnTo>
                  <a:lnTo>
                    <a:pt x="2171" y="26"/>
                  </a:lnTo>
                  <a:lnTo>
                    <a:pt x="2049" y="48"/>
                  </a:lnTo>
                  <a:lnTo>
                    <a:pt x="1926" y="75"/>
                  </a:lnTo>
                  <a:lnTo>
                    <a:pt x="1805" y="109"/>
                  </a:lnTo>
                  <a:lnTo>
                    <a:pt x="1685" y="150"/>
                  </a:lnTo>
                  <a:lnTo>
                    <a:pt x="1565" y="197"/>
                  </a:lnTo>
                  <a:lnTo>
                    <a:pt x="1447" y="250"/>
                  </a:lnTo>
                  <a:lnTo>
                    <a:pt x="1389" y="2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2" name="Freeform 25"/>
            <p:cNvSpPr>
              <a:spLocks/>
            </p:cNvSpPr>
            <p:nvPr/>
          </p:nvSpPr>
          <p:spPr bwMode="auto">
            <a:xfrm>
              <a:off x="3002" y="2965"/>
              <a:ext cx="795" cy="797"/>
            </a:xfrm>
            <a:custGeom>
              <a:avLst/>
              <a:gdLst>
                <a:gd name="T0" fmla="*/ 1919 w 3976"/>
                <a:gd name="T1" fmla="*/ 3985 h 3986"/>
                <a:gd name="T2" fmla="*/ 1643 w 3976"/>
                <a:gd name="T3" fmla="*/ 3957 h 3986"/>
                <a:gd name="T4" fmla="*/ 1378 w 3976"/>
                <a:gd name="T5" fmla="*/ 3891 h 3986"/>
                <a:gd name="T6" fmla="*/ 1126 w 3976"/>
                <a:gd name="T7" fmla="*/ 3791 h 3986"/>
                <a:gd name="T8" fmla="*/ 890 w 3976"/>
                <a:gd name="T9" fmla="*/ 3657 h 3986"/>
                <a:gd name="T10" fmla="*/ 676 w 3976"/>
                <a:gd name="T11" fmla="*/ 3494 h 3986"/>
                <a:gd name="T12" fmla="*/ 486 w 3976"/>
                <a:gd name="T13" fmla="*/ 3300 h 3986"/>
                <a:gd name="T14" fmla="*/ 322 w 3976"/>
                <a:gd name="T15" fmla="*/ 3081 h 3986"/>
                <a:gd name="T16" fmla="*/ 219 w 3976"/>
                <a:gd name="T17" fmla="*/ 2899 h 3986"/>
                <a:gd name="T18" fmla="*/ 154 w 3976"/>
                <a:gd name="T19" fmla="*/ 2760 h 3986"/>
                <a:gd name="T20" fmla="*/ 86 w 3976"/>
                <a:gd name="T21" fmla="*/ 2572 h 3986"/>
                <a:gd name="T22" fmla="*/ 38 w 3976"/>
                <a:gd name="T23" fmla="*/ 2380 h 3986"/>
                <a:gd name="T24" fmla="*/ 0 w 3976"/>
                <a:gd name="T25" fmla="*/ 2043 h 3986"/>
                <a:gd name="T26" fmla="*/ 28 w 3976"/>
                <a:gd name="T27" fmla="*/ 1661 h 3986"/>
                <a:gd name="T28" fmla="*/ 128 w 3976"/>
                <a:gd name="T29" fmla="*/ 1292 h 3986"/>
                <a:gd name="T30" fmla="*/ 296 w 3976"/>
                <a:gd name="T31" fmla="*/ 949 h 3986"/>
                <a:gd name="T32" fmla="*/ 530 w 3976"/>
                <a:gd name="T33" fmla="*/ 642 h 3986"/>
                <a:gd name="T34" fmla="*/ 785 w 3976"/>
                <a:gd name="T35" fmla="*/ 411 h 3986"/>
                <a:gd name="T36" fmla="*/ 950 w 3976"/>
                <a:gd name="T37" fmla="*/ 297 h 3986"/>
                <a:gd name="T38" fmla="*/ 1084 w 3976"/>
                <a:gd name="T39" fmla="*/ 222 h 3986"/>
                <a:gd name="T40" fmla="*/ 1244 w 3976"/>
                <a:gd name="T41" fmla="*/ 149 h 3986"/>
                <a:gd name="T42" fmla="*/ 1464 w 3976"/>
                <a:gd name="T43" fmla="*/ 73 h 3986"/>
                <a:gd name="T44" fmla="*/ 1693 w 3976"/>
                <a:gd name="T45" fmla="*/ 23 h 3986"/>
                <a:gd name="T46" fmla="*/ 1930 w 3976"/>
                <a:gd name="T47" fmla="*/ 0 h 3986"/>
                <a:gd name="T48" fmla="*/ 2060 w 3976"/>
                <a:gd name="T49" fmla="*/ 0 h 3986"/>
                <a:gd name="T50" fmla="*/ 2336 w 3976"/>
                <a:gd name="T51" fmla="*/ 29 h 3986"/>
                <a:gd name="T52" fmla="*/ 2603 w 3976"/>
                <a:gd name="T53" fmla="*/ 95 h 3986"/>
                <a:gd name="T54" fmla="*/ 2854 w 3976"/>
                <a:gd name="T55" fmla="*/ 194 h 3986"/>
                <a:gd name="T56" fmla="*/ 3089 w 3976"/>
                <a:gd name="T57" fmla="*/ 328 h 3986"/>
                <a:gd name="T58" fmla="*/ 3303 w 3976"/>
                <a:gd name="T59" fmla="*/ 492 h 3986"/>
                <a:gd name="T60" fmla="*/ 3494 w 3976"/>
                <a:gd name="T61" fmla="*/ 685 h 3986"/>
                <a:gd name="T62" fmla="*/ 3658 w 3976"/>
                <a:gd name="T63" fmla="*/ 905 h 3986"/>
                <a:gd name="T64" fmla="*/ 3760 w 3976"/>
                <a:gd name="T65" fmla="*/ 1087 h 3986"/>
                <a:gd name="T66" fmla="*/ 3874 w 3976"/>
                <a:gd name="T67" fmla="*/ 1360 h 3986"/>
                <a:gd name="T68" fmla="*/ 3960 w 3976"/>
                <a:gd name="T69" fmla="*/ 1739 h 3986"/>
                <a:gd name="T70" fmla="*/ 3974 w 3976"/>
                <a:gd name="T71" fmla="*/ 2126 h 3986"/>
                <a:gd name="T72" fmla="*/ 3913 w 3976"/>
                <a:gd name="T73" fmla="*/ 2512 h 3986"/>
                <a:gd name="T74" fmla="*/ 3853 w 3976"/>
                <a:gd name="T75" fmla="*/ 2699 h 3986"/>
                <a:gd name="T76" fmla="*/ 3678 w 3976"/>
                <a:gd name="T77" fmla="*/ 3049 h 3986"/>
                <a:gd name="T78" fmla="*/ 3443 w 3976"/>
                <a:gd name="T79" fmla="*/ 3357 h 3986"/>
                <a:gd name="T80" fmla="*/ 3188 w 3976"/>
                <a:gd name="T81" fmla="*/ 3583 h 3986"/>
                <a:gd name="T82" fmla="*/ 3026 w 3976"/>
                <a:gd name="T83" fmla="*/ 3691 h 3986"/>
                <a:gd name="T84" fmla="*/ 2896 w 3976"/>
                <a:gd name="T85" fmla="*/ 3763 h 3986"/>
                <a:gd name="T86" fmla="*/ 2731 w 3976"/>
                <a:gd name="T87" fmla="*/ 3841 h 3986"/>
                <a:gd name="T88" fmla="*/ 2505 w 3976"/>
                <a:gd name="T89" fmla="*/ 3917 h 3986"/>
                <a:gd name="T90" fmla="*/ 2277 w 3976"/>
                <a:gd name="T91" fmla="*/ 3965 h 3986"/>
                <a:gd name="T92" fmla="*/ 2048 w 3976"/>
                <a:gd name="T93" fmla="*/ 3985 h 3986"/>
                <a:gd name="T94" fmla="*/ 1990 w 3976"/>
                <a:gd name="T95" fmla="*/ 3986 h 3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76" h="3986">
                  <a:moveTo>
                    <a:pt x="1990" y="3986"/>
                  </a:moveTo>
                  <a:lnTo>
                    <a:pt x="1919" y="3985"/>
                  </a:lnTo>
                  <a:lnTo>
                    <a:pt x="1780" y="3976"/>
                  </a:lnTo>
                  <a:lnTo>
                    <a:pt x="1643" y="3957"/>
                  </a:lnTo>
                  <a:lnTo>
                    <a:pt x="1508" y="3928"/>
                  </a:lnTo>
                  <a:lnTo>
                    <a:pt x="1378" y="3891"/>
                  </a:lnTo>
                  <a:lnTo>
                    <a:pt x="1249" y="3845"/>
                  </a:lnTo>
                  <a:lnTo>
                    <a:pt x="1126" y="3791"/>
                  </a:lnTo>
                  <a:lnTo>
                    <a:pt x="1005" y="3728"/>
                  </a:lnTo>
                  <a:lnTo>
                    <a:pt x="890" y="3657"/>
                  </a:lnTo>
                  <a:lnTo>
                    <a:pt x="780" y="3579"/>
                  </a:lnTo>
                  <a:lnTo>
                    <a:pt x="676" y="3494"/>
                  </a:lnTo>
                  <a:lnTo>
                    <a:pt x="578" y="3401"/>
                  </a:lnTo>
                  <a:lnTo>
                    <a:pt x="486" y="3300"/>
                  </a:lnTo>
                  <a:lnTo>
                    <a:pt x="400" y="3194"/>
                  </a:lnTo>
                  <a:lnTo>
                    <a:pt x="322" y="3081"/>
                  </a:lnTo>
                  <a:lnTo>
                    <a:pt x="251" y="2961"/>
                  </a:lnTo>
                  <a:lnTo>
                    <a:pt x="219" y="2899"/>
                  </a:lnTo>
                  <a:lnTo>
                    <a:pt x="196" y="2853"/>
                  </a:lnTo>
                  <a:lnTo>
                    <a:pt x="154" y="2760"/>
                  </a:lnTo>
                  <a:lnTo>
                    <a:pt x="118" y="2667"/>
                  </a:lnTo>
                  <a:lnTo>
                    <a:pt x="86" y="2572"/>
                  </a:lnTo>
                  <a:lnTo>
                    <a:pt x="59" y="2476"/>
                  </a:lnTo>
                  <a:lnTo>
                    <a:pt x="38" y="2380"/>
                  </a:lnTo>
                  <a:lnTo>
                    <a:pt x="14" y="2236"/>
                  </a:lnTo>
                  <a:lnTo>
                    <a:pt x="0" y="2043"/>
                  </a:lnTo>
                  <a:lnTo>
                    <a:pt x="5" y="1850"/>
                  </a:lnTo>
                  <a:lnTo>
                    <a:pt x="28" y="1661"/>
                  </a:lnTo>
                  <a:lnTo>
                    <a:pt x="69" y="1474"/>
                  </a:lnTo>
                  <a:lnTo>
                    <a:pt x="128" y="1292"/>
                  </a:lnTo>
                  <a:lnTo>
                    <a:pt x="204" y="1117"/>
                  </a:lnTo>
                  <a:lnTo>
                    <a:pt x="296" y="949"/>
                  </a:lnTo>
                  <a:lnTo>
                    <a:pt x="405" y="790"/>
                  </a:lnTo>
                  <a:lnTo>
                    <a:pt x="530" y="642"/>
                  </a:lnTo>
                  <a:lnTo>
                    <a:pt x="670" y="505"/>
                  </a:lnTo>
                  <a:lnTo>
                    <a:pt x="785" y="411"/>
                  </a:lnTo>
                  <a:lnTo>
                    <a:pt x="866" y="352"/>
                  </a:lnTo>
                  <a:lnTo>
                    <a:pt x="950" y="297"/>
                  </a:lnTo>
                  <a:lnTo>
                    <a:pt x="1039" y="246"/>
                  </a:lnTo>
                  <a:lnTo>
                    <a:pt x="1084" y="222"/>
                  </a:lnTo>
                  <a:lnTo>
                    <a:pt x="1136" y="196"/>
                  </a:lnTo>
                  <a:lnTo>
                    <a:pt x="1244" y="149"/>
                  </a:lnTo>
                  <a:lnTo>
                    <a:pt x="1352" y="108"/>
                  </a:lnTo>
                  <a:lnTo>
                    <a:pt x="1464" y="73"/>
                  </a:lnTo>
                  <a:lnTo>
                    <a:pt x="1578" y="45"/>
                  </a:lnTo>
                  <a:lnTo>
                    <a:pt x="1693" y="23"/>
                  </a:lnTo>
                  <a:lnTo>
                    <a:pt x="1811" y="7"/>
                  </a:lnTo>
                  <a:lnTo>
                    <a:pt x="1930" y="0"/>
                  </a:lnTo>
                  <a:lnTo>
                    <a:pt x="1990" y="0"/>
                  </a:lnTo>
                  <a:lnTo>
                    <a:pt x="2060" y="0"/>
                  </a:lnTo>
                  <a:lnTo>
                    <a:pt x="2199" y="10"/>
                  </a:lnTo>
                  <a:lnTo>
                    <a:pt x="2336" y="29"/>
                  </a:lnTo>
                  <a:lnTo>
                    <a:pt x="2471" y="57"/>
                  </a:lnTo>
                  <a:lnTo>
                    <a:pt x="2603" y="95"/>
                  </a:lnTo>
                  <a:lnTo>
                    <a:pt x="2731" y="140"/>
                  </a:lnTo>
                  <a:lnTo>
                    <a:pt x="2854" y="194"/>
                  </a:lnTo>
                  <a:lnTo>
                    <a:pt x="2974" y="257"/>
                  </a:lnTo>
                  <a:lnTo>
                    <a:pt x="3089" y="328"/>
                  </a:lnTo>
                  <a:lnTo>
                    <a:pt x="3199" y="406"/>
                  </a:lnTo>
                  <a:lnTo>
                    <a:pt x="3303" y="492"/>
                  </a:lnTo>
                  <a:lnTo>
                    <a:pt x="3402" y="585"/>
                  </a:lnTo>
                  <a:lnTo>
                    <a:pt x="3494" y="685"/>
                  </a:lnTo>
                  <a:lnTo>
                    <a:pt x="3580" y="791"/>
                  </a:lnTo>
                  <a:lnTo>
                    <a:pt x="3658" y="905"/>
                  </a:lnTo>
                  <a:lnTo>
                    <a:pt x="3728" y="1024"/>
                  </a:lnTo>
                  <a:lnTo>
                    <a:pt x="3760" y="1087"/>
                  </a:lnTo>
                  <a:lnTo>
                    <a:pt x="3803" y="1176"/>
                  </a:lnTo>
                  <a:lnTo>
                    <a:pt x="3874" y="1360"/>
                  </a:lnTo>
                  <a:lnTo>
                    <a:pt x="3927" y="1548"/>
                  </a:lnTo>
                  <a:lnTo>
                    <a:pt x="3960" y="1739"/>
                  </a:lnTo>
                  <a:lnTo>
                    <a:pt x="3976" y="1933"/>
                  </a:lnTo>
                  <a:lnTo>
                    <a:pt x="3974" y="2126"/>
                  </a:lnTo>
                  <a:lnTo>
                    <a:pt x="3953" y="2320"/>
                  </a:lnTo>
                  <a:lnTo>
                    <a:pt x="3913" y="2512"/>
                  </a:lnTo>
                  <a:lnTo>
                    <a:pt x="3886" y="2606"/>
                  </a:lnTo>
                  <a:lnTo>
                    <a:pt x="3853" y="2699"/>
                  </a:lnTo>
                  <a:lnTo>
                    <a:pt x="3774" y="2879"/>
                  </a:lnTo>
                  <a:lnTo>
                    <a:pt x="3678" y="3049"/>
                  </a:lnTo>
                  <a:lnTo>
                    <a:pt x="3568" y="3209"/>
                  </a:lnTo>
                  <a:lnTo>
                    <a:pt x="3443" y="3357"/>
                  </a:lnTo>
                  <a:lnTo>
                    <a:pt x="3302" y="3492"/>
                  </a:lnTo>
                  <a:lnTo>
                    <a:pt x="3188" y="3583"/>
                  </a:lnTo>
                  <a:lnTo>
                    <a:pt x="3109" y="3639"/>
                  </a:lnTo>
                  <a:lnTo>
                    <a:pt x="3026" y="3691"/>
                  </a:lnTo>
                  <a:lnTo>
                    <a:pt x="2941" y="3740"/>
                  </a:lnTo>
                  <a:lnTo>
                    <a:pt x="2896" y="3763"/>
                  </a:lnTo>
                  <a:lnTo>
                    <a:pt x="2841" y="3791"/>
                  </a:lnTo>
                  <a:lnTo>
                    <a:pt x="2731" y="3841"/>
                  </a:lnTo>
                  <a:lnTo>
                    <a:pt x="2618" y="3883"/>
                  </a:lnTo>
                  <a:lnTo>
                    <a:pt x="2505" y="3917"/>
                  </a:lnTo>
                  <a:lnTo>
                    <a:pt x="2392" y="3945"/>
                  </a:lnTo>
                  <a:lnTo>
                    <a:pt x="2277" y="3965"/>
                  </a:lnTo>
                  <a:lnTo>
                    <a:pt x="2163" y="3979"/>
                  </a:lnTo>
                  <a:lnTo>
                    <a:pt x="2048" y="3985"/>
                  </a:lnTo>
                  <a:lnTo>
                    <a:pt x="1990" y="3986"/>
                  </a:lnTo>
                  <a:lnTo>
                    <a:pt x="1990" y="3986"/>
                  </a:lnTo>
                  <a:close/>
                </a:path>
              </a:pathLst>
            </a:custGeom>
            <a:solidFill>
              <a:srgbClr val="E8C1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3" name="Freeform 26"/>
            <p:cNvSpPr>
              <a:spLocks/>
            </p:cNvSpPr>
            <p:nvPr/>
          </p:nvSpPr>
          <p:spPr bwMode="auto">
            <a:xfrm>
              <a:off x="3001" y="3241"/>
              <a:ext cx="550" cy="521"/>
            </a:xfrm>
            <a:custGeom>
              <a:avLst/>
              <a:gdLst>
                <a:gd name="T0" fmla="*/ 100 w 2749"/>
                <a:gd name="T1" fmla="*/ 0 h 2606"/>
                <a:gd name="T2" fmla="*/ 72 w 2749"/>
                <a:gd name="T3" fmla="*/ 91 h 2606"/>
                <a:gd name="T4" fmla="*/ 30 w 2749"/>
                <a:gd name="T5" fmla="*/ 279 h 2606"/>
                <a:gd name="T6" fmla="*/ 6 w 2749"/>
                <a:gd name="T7" fmla="*/ 469 h 2606"/>
                <a:gd name="T8" fmla="*/ 0 w 2749"/>
                <a:gd name="T9" fmla="*/ 663 h 2606"/>
                <a:gd name="T10" fmla="*/ 12 w 2749"/>
                <a:gd name="T11" fmla="*/ 856 h 2606"/>
                <a:gd name="T12" fmla="*/ 34 w 2749"/>
                <a:gd name="T13" fmla="*/ 1000 h 2606"/>
                <a:gd name="T14" fmla="*/ 55 w 2749"/>
                <a:gd name="T15" fmla="*/ 1096 h 2606"/>
                <a:gd name="T16" fmla="*/ 80 w 2749"/>
                <a:gd name="T17" fmla="*/ 1192 h 2606"/>
                <a:gd name="T18" fmla="*/ 111 w 2749"/>
                <a:gd name="T19" fmla="*/ 1287 h 2606"/>
                <a:gd name="T20" fmla="*/ 147 w 2749"/>
                <a:gd name="T21" fmla="*/ 1380 h 2606"/>
                <a:gd name="T22" fmla="*/ 188 w 2749"/>
                <a:gd name="T23" fmla="*/ 1473 h 2606"/>
                <a:gd name="T24" fmla="*/ 211 w 2749"/>
                <a:gd name="T25" fmla="*/ 1519 h 2606"/>
                <a:gd name="T26" fmla="*/ 245 w 2749"/>
                <a:gd name="T27" fmla="*/ 1581 h 2606"/>
                <a:gd name="T28" fmla="*/ 317 w 2749"/>
                <a:gd name="T29" fmla="*/ 1701 h 2606"/>
                <a:gd name="T30" fmla="*/ 398 w 2749"/>
                <a:gd name="T31" fmla="*/ 1814 h 2606"/>
                <a:gd name="T32" fmla="*/ 483 w 2749"/>
                <a:gd name="T33" fmla="*/ 1920 h 2606"/>
                <a:gd name="T34" fmla="*/ 576 w 2749"/>
                <a:gd name="T35" fmla="*/ 2021 h 2606"/>
                <a:gd name="T36" fmla="*/ 675 w 2749"/>
                <a:gd name="T37" fmla="*/ 2114 h 2606"/>
                <a:gd name="T38" fmla="*/ 779 w 2749"/>
                <a:gd name="T39" fmla="*/ 2199 h 2606"/>
                <a:gd name="T40" fmla="*/ 888 w 2749"/>
                <a:gd name="T41" fmla="*/ 2277 h 2606"/>
                <a:gd name="T42" fmla="*/ 1003 w 2749"/>
                <a:gd name="T43" fmla="*/ 2348 h 2606"/>
                <a:gd name="T44" fmla="*/ 1121 w 2749"/>
                <a:gd name="T45" fmla="*/ 2411 h 2606"/>
                <a:gd name="T46" fmla="*/ 1244 w 2749"/>
                <a:gd name="T47" fmla="*/ 2465 h 2606"/>
                <a:gd name="T48" fmla="*/ 1372 w 2749"/>
                <a:gd name="T49" fmla="*/ 2511 h 2606"/>
                <a:gd name="T50" fmla="*/ 1503 w 2749"/>
                <a:gd name="T51" fmla="*/ 2548 h 2606"/>
                <a:gd name="T52" fmla="*/ 1635 w 2749"/>
                <a:gd name="T53" fmla="*/ 2577 h 2606"/>
                <a:gd name="T54" fmla="*/ 1772 w 2749"/>
                <a:gd name="T55" fmla="*/ 2596 h 2606"/>
                <a:gd name="T56" fmla="*/ 1912 w 2749"/>
                <a:gd name="T57" fmla="*/ 2605 h 2606"/>
                <a:gd name="T58" fmla="*/ 1982 w 2749"/>
                <a:gd name="T59" fmla="*/ 2606 h 2606"/>
                <a:gd name="T60" fmla="*/ 2032 w 2749"/>
                <a:gd name="T61" fmla="*/ 2605 h 2606"/>
                <a:gd name="T62" fmla="*/ 2130 w 2749"/>
                <a:gd name="T63" fmla="*/ 2600 h 2606"/>
                <a:gd name="T64" fmla="*/ 2275 w 2749"/>
                <a:gd name="T65" fmla="*/ 2584 h 2606"/>
                <a:gd name="T66" fmla="*/ 2466 w 2749"/>
                <a:gd name="T67" fmla="*/ 2544 h 2606"/>
                <a:gd name="T68" fmla="*/ 2655 w 2749"/>
                <a:gd name="T69" fmla="*/ 2488 h 2606"/>
                <a:gd name="T70" fmla="*/ 2749 w 2749"/>
                <a:gd name="T71" fmla="*/ 2452 h 2606"/>
                <a:gd name="T72" fmla="*/ 2749 w 2749"/>
                <a:gd name="T73" fmla="*/ 0 h 2606"/>
                <a:gd name="T74" fmla="*/ 100 w 2749"/>
                <a:gd name="T75" fmla="*/ 0 h 2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49" h="2606">
                  <a:moveTo>
                    <a:pt x="100" y="0"/>
                  </a:moveTo>
                  <a:lnTo>
                    <a:pt x="72" y="91"/>
                  </a:lnTo>
                  <a:lnTo>
                    <a:pt x="30" y="279"/>
                  </a:lnTo>
                  <a:lnTo>
                    <a:pt x="6" y="469"/>
                  </a:lnTo>
                  <a:lnTo>
                    <a:pt x="0" y="663"/>
                  </a:lnTo>
                  <a:lnTo>
                    <a:pt x="12" y="856"/>
                  </a:lnTo>
                  <a:lnTo>
                    <a:pt x="34" y="1000"/>
                  </a:lnTo>
                  <a:lnTo>
                    <a:pt x="55" y="1096"/>
                  </a:lnTo>
                  <a:lnTo>
                    <a:pt x="80" y="1192"/>
                  </a:lnTo>
                  <a:lnTo>
                    <a:pt x="111" y="1287"/>
                  </a:lnTo>
                  <a:lnTo>
                    <a:pt x="147" y="1380"/>
                  </a:lnTo>
                  <a:lnTo>
                    <a:pt x="188" y="1473"/>
                  </a:lnTo>
                  <a:lnTo>
                    <a:pt x="211" y="1519"/>
                  </a:lnTo>
                  <a:lnTo>
                    <a:pt x="245" y="1581"/>
                  </a:lnTo>
                  <a:lnTo>
                    <a:pt x="317" y="1701"/>
                  </a:lnTo>
                  <a:lnTo>
                    <a:pt x="398" y="1814"/>
                  </a:lnTo>
                  <a:lnTo>
                    <a:pt x="483" y="1920"/>
                  </a:lnTo>
                  <a:lnTo>
                    <a:pt x="576" y="2021"/>
                  </a:lnTo>
                  <a:lnTo>
                    <a:pt x="675" y="2114"/>
                  </a:lnTo>
                  <a:lnTo>
                    <a:pt x="779" y="2199"/>
                  </a:lnTo>
                  <a:lnTo>
                    <a:pt x="888" y="2277"/>
                  </a:lnTo>
                  <a:lnTo>
                    <a:pt x="1003" y="2348"/>
                  </a:lnTo>
                  <a:lnTo>
                    <a:pt x="1121" y="2411"/>
                  </a:lnTo>
                  <a:lnTo>
                    <a:pt x="1244" y="2465"/>
                  </a:lnTo>
                  <a:lnTo>
                    <a:pt x="1372" y="2511"/>
                  </a:lnTo>
                  <a:lnTo>
                    <a:pt x="1503" y="2548"/>
                  </a:lnTo>
                  <a:lnTo>
                    <a:pt x="1635" y="2577"/>
                  </a:lnTo>
                  <a:lnTo>
                    <a:pt x="1772" y="2596"/>
                  </a:lnTo>
                  <a:lnTo>
                    <a:pt x="1912" y="2605"/>
                  </a:lnTo>
                  <a:lnTo>
                    <a:pt x="1982" y="2606"/>
                  </a:lnTo>
                  <a:lnTo>
                    <a:pt x="2032" y="2605"/>
                  </a:lnTo>
                  <a:lnTo>
                    <a:pt x="2130" y="2600"/>
                  </a:lnTo>
                  <a:lnTo>
                    <a:pt x="2275" y="2584"/>
                  </a:lnTo>
                  <a:lnTo>
                    <a:pt x="2466" y="2544"/>
                  </a:lnTo>
                  <a:lnTo>
                    <a:pt x="2655" y="2488"/>
                  </a:lnTo>
                  <a:lnTo>
                    <a:pt x="2749" y="2452"/>
                  </a:lnTo>
                  <a:lnTo>
                    <a:pt x="2749" y="0"/>
                  </a:lnTo>
                  <a:lnTo>
                    <a:pt x="10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4" name="Freeform 27"/>
            <p:cNvSpPr>
              <a:spLocks/>
            </p:cNvSpPr>
            <p:nvPr/>
          </p:nvSpPr>
          <p:spPr bwMode="auto">
            <a:xfrm>
              <a:off x="3001" y="3391"/>
              <a:ext cx="399" cy="374"/>
            </a:xfrm>
            <a:custGeom>
              <a:avLst/>
              <a:gdLst>
                <a:gd name="T0" fmla="*/ 0 w 1994"/>
                <a:gd name="T1" fmla="*/ 0 h 1867"/>
                <a:gd name="T2" fmla="*/ 3 w 1994"/>
                <a:gd name="T3" fmla="*/ 49 h 1867"/>
                <a:gd name="T4" fmla="*/ 14 w 1994"/>
                <a:gd name="T5" fmla="*/ 148 h 1867"/>
                <a:gd name="T6" fmla="*/ 30 w 1994"/>
                <a:gd name="T7" fmla="*/ 247 h 1867"/>
                <a:gd name="T8" fmla="*/ 50 w 1994"/>
                <a:gd name="T9" fmla="*/ 346 h 1867"/>
                <a:gd name="T10" fmla="*/ 77 w 1994"/>
                <a:gd name="T11" fmla="*/ 444 h 1867"/>
                <a:gd name="T12" fmla="*/ 108 w 1994"/>
                <a:gd name="T13" fmla="*/ 541 h 1867"/>
                <a:gd name="T14" fmla="*/ 145 w 1994"/>
                <a:gd name="T15" fmla="*/ 637 h 1867"/>
                <a:gd name="T16" fmla="*/ 186 w 1994"/>
                <a:gd name="T17" fmla="*/ 732 h 1867"/>
                <a:gd name="T18" fmla="*/ 209 w 1994"/>
                <a:gd name="T19" fmla="*/ 779 h 1867"/>
                <a:gd name="T20" fmla="*/ 243 w 1994"/>
                <a:gd name="T21" fmla="*/ 842 h 1867"/>
                <a:gd name="T22" fmla="*/ 315 w 1994"/>
                <a:gd name="T23" fmla="*/ 961 h 1867"/>
                <a:gd name="T24" fmla="*/ 396 w 1994"/>
                <a:gd name="T25" fmla="*/ 1074 h 1867"/>
                <a:gd name="T26" fmla="*/ 481 w 1994"/>
                <a:gd name="T27" fmla="*/ 1181 h 1867"/>
                <a:gd name="T28" fmla="*/ 574 w 1994"/>
                <a:gd name="T29" fmla="*/ 1281 h 1867"/>
                <a:gd name="T30" fmla="*/ 673 w 1994"/>
                <a:gd name="T31" fmla="*/ 1374 h 1867"/>
                <a:gd name="T32" fmla="*/ 777 w 1994"/>
                <a:gd name="T33" fmla="*/ 1460 h 1867"/>
                <a:gd name="T34" fmla="*/ 886 w 1994"/>
                <a:gd name="T35" fmla="*/ 1538 h 1867"/>
                <a:gd name="T36" fmla="*/ 1001 w 1994"/>
                <a:gd name="T37" fmla="*/ 1608 h 1867"/>
                <a:gd name="T38" fmla="*/ 1119 w 1994"/>
                <a:gd name="T39" fmla="*/ 1671 h 1867"/>
                <a:gd name="T40" fmla="*/ 1242 w 1994"/>
                <a:gd name="T41" fmla="*/ 1726 h 1867"/>
                <a:gd name="T42" fmla="*/ 1370 w 1994"/>
                <a:gd name="T43" fmla="*/ 1772 h 1867"/>
                <a:gd name="T44" fmla="*/ 1501 w 1994"/>
                <a:gd name="T45" fmla="*/ 1809 h 1867"/>
                <a:gd name="T46" fmla="*/ 1633 w 1994"/>
                <a:gd name="T47" fmla="*/ 1837 h 1867"/>
                <a:gd name="T48" fmla="*/ 1770 w 1994"/>
                <a:gd name="T49" fmla="*/ 1856 h 1867"/>
                <a:gd name="T50" fmla="*/ 1910 w 1994"/>
                <a:gd name="T51" fmla="*/ 1866 h 1867"/>
                <a:gd name="T52" fmla="*/ 1980 w 1994"/>
                <a:gd name="T53" fmla="*/ 1867 h 1867"/>
                <a:gd name="T54" fmla="*/ 1994 w 1994"/>
                <a:gd name="T55" fmla="*/ 1867 h 1867"/>
                <a:gd name="T56" fmla="*/ 1994 w 1994"/>
                <a:gd name="T57" fmla="*/ 0 h 1867"/>
                <a:gd name="T58" fmla="*/ 0 w 1994"/>
                <a:gd name="T59" fmla="*/ 0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4" h="1867">
                  <a:moveTo>
                    <a:pt x="0" y="0"/>
                  </a:moveTo>
                  <a:lnTo>
                    <a:pt x="3" y="49"/>
                  </a:lnTo>
                  <a:lnTo>
                    <a:pt x="14" y="148"/>
                  </a:lnTo>
                  <a:lnTo>
                    <a:pt x="30" y="247"/>
                  </a:lnTo>
                  <a:lnTo>
                    <a:pt x="50" y="346"/>
                  </a:lnTo>
                  <a:lnTo>
                    <a:pt x="77" y="444"/>
                  </a:lnTo>
                  <a:lnTo>
                    <a:pt x="108" y="541"/>
                  </a:lnTo>
                  <a:lnTo>
                    <a:pt x="145" y="637"/>
                  </a:lnTo>
                  <a:lnTo>
                    <a:pt x="186" y="732"/>
                  </a:lnTo>
                  <a:lnTo>
                    <a:pt x="209" y="779"/>
                  </a:lnTo>
                  <a:lnTo>
                    <a:pt x="243" y="842"/>
                  </a:lnTo>
                  <a:lnTo>
                    <a:pt x="315" y="961"/>
                  </a:lnTo>
                  <a:lnTo>
                    <a:pt x="396" y="1074"/>
                  </a:lnTo>
                  <a:lnTo>
                    <a:pt x="481" y="1181"/>
                  </a:lnTo>
                  <a:lnTo>
                    <a:pt x="574" y="1281"/>
                  </a:lnTo>
                  <a:lnTo>
                    <a:pt x="673" y="1374"/>
                  </a:lnTo>
                  <a:lnTo>
                    <a:pt x="777" y="1460"/>
                  </a:lnTo>
                  <a:lnTo>
                    <a:pt x="886" y="1538"/>
                  </a:lnTo>
                  <a:lnTo>
                    <a:pt x="1001" y="1608"/>
                  </a:lnTo>
                  <a:lnTo>
                    <a:pt x="1119" y="1671"/>
                  </a:lnTo>
                  <a:lnTo>
                    <a:pt x="1242" y="1726"/>
                  </a:lnTo>
                  <a:lnTo>
                    <a:pt x="1370" y="1772"/>
                  </a:lnTo>
                  <a:lnTo>
                    <a:pt x="1501" y="1809"/>
                  </a:lnTo>
                  <a:lnTo>
                    <a:pt x="1633" y="1837"/>
                  </a:lnTo>
                  <a:lnTo>
                    <a:pt x="1770" y="1856"/>
                  </a:lnTo>
                  <a:lnTo>
                    <a:pt x="1910" y="1866"/>
                  </a:lnTo>
                  <a:lnTo>
                    <a:pt x="1980" y="1867"/>
                  </a:lnTo>
                  <a:lnTo>
                    <a:pt x="1994" y="1867"/>
                  </a:lnTo>
                  <a:lnTo>
                    <a:pt x="1994" y="0"/>
                  </a:lnTo>
                  <a:lnTo>
                    <a:pt x="0" y="0"/>
                  </a:lnTo>
                  <a:close/>
                </a:path>
              </a:pathLst>
            </a:custGeom>
            <a:solidFill>
              <a:srgbClr val="85706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5" name="Freeform 28"/>
            <p:cNvSpPr>
              <a:spLocks/>
            </p:cNvSpPr>
            <p:nvPr/>
          </p:nvSpPr>
          <p:spPr bwMode="auto">
            <a:xfrm>
              <a:off x="2377" y="4239"/>
              <a:ext cx="223" cy="345"/>
            </a:xfrm>
            <a:custGeom>
              <a:avLst/>
              <a:gdLst>
                <a:gd name="T0" fmla="*/ 558 w 1116"/>
                <a:gd name="T1" fmla="*/ 1728 h 1728"/>
                <a:gd name="T2" fmla="*/ 529 w 1116"/>
                <a:gd name="T3" fmla="*/ 1728 h 1728"/>
                <a:gd name="T4" fmla="*/ 474 w 1116"/>
                <a:gd name="T5" fmla="*/ 1722 h 1728"/>
                <a:gd name="T6" fmla="*/ 419 w 1116"/>
                <a:gd name="T7" fmla="*/ 1711 h 1728"/>
                <a:gd name="T8" fmla="*/ 367 w 1116"/>
                <a:gd name="T9" fmla="*/ 1695 h 1728"/>
                <a:gd name="T10" fmla="*/ 317 w 1116"/>
                <a:gd name="T11" fmla="*/ 1674 h 1728"/>
                <a:gd name="T12" fmla="*/ 270 w 1116"/>
                <a:gd name="T13" fmla="*/ 1647 h 1728"/>
                <a:gd name="T14" fmla="*/ 225 w 1116"/>
                <a:gd name="T15" fmla="*/ 1617 h 1728"/>
                <a:gd name="T16" fmla="*/ 183 w 1116"/>
                <a:gd name="T17" fmla="*/ 1583 h 1728"/>
                <a:gd name="T18" fmla="*/ 145 w 1116"/>
                <a:gd name="T19" fmla="*/ 1545 h 1728"/>
                <a:gd name="T20" fmla="*/ 111 w 1116"/>
                <a:gd name="T21" fmla="*/ 1504 h 1728"/>
                <a:gd name="T22" fmla="*/ 82 w 1116"/>
                <a:gd name="T23" fmla="*/ 1459 h 1728"/>
                <a:gd name="T24" fmla="*/ 55 w 1116"/>
                <a:gd name="T25" fmla="*/ 1412 h 1728"/>
                <a:gd name="T26" fmla="*/ 35 w 1116"/>
                <a:gd name="T27" fmla="*/ 1362 h 1728"/>
                <a:gd name="T28" fmla="*/ 18 w 1116"/>
                <a:gd name="T29" fmla="*/ 1310 h 1728"/>
                <a:gd name="T30" fmla="*/ 6 w 1116"/>
                <a:gd name="T31" fmla="*/ 1255 h 1728"/>
                <a:gd name="T32" fmla="*/ 1 w 1116"/>
                <a:gd name="T33" fmla="*/ 1199 h 1728"/>
                <a:gd name="T34" fmla="*/ 0 w 1116"/>
                <a:gd name="T35" fmla="*/ 1171 h 1728"/>
                <a:gd name="T36" fmla="*/ 0 w 1116"/>
                <a:gd name="T37" fmla="*/ 0 h 1728"/>
                <a:gd name="T38" fmla="*/ 1116 w 1116"/>
                <a:gd name="T39" fmla="*/ 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6" h="1728">
                  <a:moveTo>
                    <a:pt x="558" y="1728"/>
                  </a:moveTo>
                  <a:lnTo>
                    <a:pt x="529" y="1728"/>
                  </a:lnTo>
                  <a:lnTo>
                    <a:pt x="474" y="1722"/>
                  </a:lnTo>
                  <a:lnTo>
                    <a:pt x="419" y="1711"/>
                  </a:lnTo>
                  <a:lnTo>
                    <a:pt x="367" y="1695"/>
                  </a:lnTo>
                  <a:lnTo>
                    <a:pt x="317" y="1674"/>
                  </a:lnTo>
                  <a:lnTo>
                    <a:pt x="270" y="1647"/>
                  </a:lnTo>
                  <a:lnTo>
                    <a:pt x="225" y="1617"/>
                  </a:lnTo>
                  <a:lnTo>
                    <a:pt x="183" y="1583"/>
                  </a:lnTo>
                  <a:lnTo>
                    <a:pt x="145" y="1545"/>
                  </a:lnTo>
                  <a:lnTo>
                    <a:pt x="111" y="1504"/>
                  </a:lnTo>
                  <a:lnTo>
                    <a:pt x="82" y="1459"/>
                  </a:lnTo>
                  <a:lnTo>
                    <a:pt x="55" y="1412"/>
                  </a:lnTo>
                  <a:lnTo>
                    <a:pt x="35" y="1362"/>
                  </a:lnTo>
                  <a:lnTo>
                    <a:pt x="18" y="1310"/>
                  </a:lnTo>
                  <a:lnTo>
                    <a:pt x="6" y="1255"/>
                  </a:lnTo>
                  <a:lnTo>
                    <a:pt x="1" y="1199"/>
                  </a:lnTo>
                  <a:lnTo>
                    <a:pt x="0" y="1171"/>
                  </a:lnTo>
                  <a:lnTo>
                    <a:pt x="0" y="0"/>
                  </a:lnTo>
                  <a:lnTo>
                    <a:pt x="111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6" name="Rectangle 29"/>
            <p:cNvSpPr>
              <a:spLocks noChangeArrowheads="1"/>
            </p:cNvSpPr>
            <p:nvPr/>
          </p:nvSpPr>
          <p:spPr bwMode="auto">
            <a:xfrm>
              <a:off x="3211" y="4270"/>
              <a:ext cx="55" cy="55"/>
            </a:xfrm>
            <a:prstGeom prst="rect">
              <a:avLst/>
            </a:prstGeom>
            <a:solidFill>
              <a:srgbClr val="27335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7" name="Rectangle 30"/>
            <p:cNvSpPr>
              <a:spLocks noChangeArrowheads="1"/>
            </p:cNvSpPr>
            <p:nvPr/>
          </p:nvSpPr>
          <p:spPr bwMode="auto">
            <a:xfrm>
              <a:off x="3015" y="4270"/>
              <a:ext cx="56" cy="55"/>
            </a:xfrm>
            <a:prstGeom prst="rect">
              <a:avLst/>
            </a:prstGeom>
            <a:solidFill>
              <a:srgbClr val="27335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9" name="Rectangle 31"/>
            <p:cNvSpPr>
              <a:spLocks noChangeArrowheads="1"/>
            </p:cNvSpPr>
            <p:nvPr/>
          </p:nvSpPr>
          <p:spPr bwMode="auto">
            <a:xfrm>
              <a:off x="2823" y="4270"/>
              <a:ext cx="56" cy="55"/>
            </a:xfrm>
            <a:prstGeom prst="rect">
              <a:avLst/>
            </a:prstGeom>
            <a:solidFill>
              <a:srgbClr val="27335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5" name="Rectangle 32"/>
            <p:cNvSpPr>
              <a:spLocks noChangeArrowheads="1"/>
            </p:cNvSpPr>
            <p:nvPr/>
          </p:nvSpPr>
          <p:spPr bwMode="auto">
            <a:xfrm>
              <a:off x="2784" y="4030"/>
              <a:ext cx="505" cy="55"/>
            </a:xfrm>
            <a:prstGeom prst="rect">
              <a:avLst/>
            </a:prstGeom>
            <a:solidFill>
              <a:srgbClr val="27335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7" name="Freeform 33"/>
            <p:cNvSpPr>
              <a:spLocks noEditPoints="1"/>
            </p:cNvSpPr>
            <p:nvPr/>
          </p:nvSpPr>
          <p:spPr bwMode="auto">
            <a:xfrm>
              <a:off x="2349" y="2828"/>
              <a:ext cx="1784" cy="1784"/>
            </a:xfrm>
            <a:custGeom>
              <a:avLst/>
              <a:gdLst>
                <a:gd name="T0" fmla="*/ 7890 w 8922"/>
                <a:gd name="T1" fmla="*/ 8635 h 8922"/>
                <a:gd name="T2" fmla="*/ 6371 w 8922"/>
                <a:gd name="T3" fmla="*/ 5925 h 8922"/>
                <a:gd name="T4" fmla="*/ 8637 w 8922"/>
                <a:gd name="T5" fmla="*/ 8222 h 8922"/>
                <a:gd name="T6" fmla="*/ 6469 w 8922"/>
                <a:gd name="T7" fmla="*/ 5075 h 8922"/>
                <a:gd name="T8" fmla="*/ 6218 w 8922"/>
                <a:gd name="T9" fmla="*/ 5186 h 8922"/>
                <a:gd name="T10" fmla="*/ 2975 w 8922"/>
                <a:gd name="T11" fmla="*/ 1894 h 8922"/>
                <a:gd name="T12" fmla="*/ 3304 w 8922"/>
                <a:gd name="T13" fmla="*/ 1266 h 8922"/>
                <a:gd name="T14" fmla="*/ 3801 w 8922"/>
                <a:gd name="T15" fmla="*/ 764 h 8922"/>
                <a:gd name="T16" fmla="*/ 4323 w 8922"/>
                <a:gd name="T17" fmla="*/ 466 h 8922"/>
                <a:gd name="T18" fmla="*/ 5017 w 8922"/>
                <a:gd name="T19" fmla="*/ 293 h 8922"/>
                <a:gd name="T20" fmla="*/ 5712 w 8922"/>
                <a:gd name="T21" fmla="*/ 325 h 8922"/>
                <a:gd name="T22" fmla="*/ 6364 w 8922"/>
                <a:gd name="T23" fmla="*/ 552 h 8922"/>
                <a:gd name="T24" fmla="*/ 6928 w 8922"/>
                <a:gd name="T25" fmla="*/ 960 h 8922"/>
                <a:gd name="T26" fmla="*/ 7360 w 8922"/>
                <a:gd name="T27" fmla="*/ 1534 h 8922"/>
                <a:gd name="T28" fmla="*/ 7581 w 8922"/>
                <a:gd name="T29" fmla="*/ 2101 h 8922"/>
                <a:gd name="T30" fmla="*/ 7649 w 8922"/>
                <a:gd name="T31" fmla="*/ 2802 h 8922"/>
                <a:gd name="T32" fmla="*/ 7517 w 8922"/>
                <a:gd name="T33" fmla="*/ 3480 h 8922"/>
                <a:gd name="T34" fmla="*/ 7199 w 8922"/>
                <a:gd name="T35" fmla="*/ 4094 h 8922"/>
                <a:gd name="T36" fmla="*/ 6705 w 8922"/>
                <a:gd name="T37" fmla="*/ 4598 h 8922"/>
                <a:gd name="T38" fmla="*/ 6075 w 8922"/>
                <a:gd name="T39" fmla="*/ 4943 h 8922"/>
                <a:gd name="T40" fmla="*/ 5008 w 8922"/>
                <a:gd name="T41" fmla="*/ 5083 h 8922"/>
                <a:gd name="T42" fmla="*/ 4039 w 8922"/>
                <a:gd name="T43" fmla="*/ 4763 h 8922"/>
                <a:gd name="T44" fmla="*/ 3288 w 8922"/>
                <a:gd name="T45" fmla="*/ 4082 h 8922"/>
                <a:gd name="T46" fmla="*/ 2877 w 8922"/>
                <a:gd name="T47" fmla="*/ 3143 h 8922"/>
                <a:gd name="T48" fmla="*/ 2927 w 8922"/>
                <a:gd name="T49" fmla="*/ 2047 h 8922"/>
                <a:gd name="T50" fmla="*/ 5382 w 8922"/>
                <a:gd name="T51" fmla="*/ 8493 h 8922"/>
                <a:gd name="T52" fmla="*/ 1255 w 8922"/>
                <a:gd name="T53" fmla="*/ 8643 h 8922"/>
                <a:gd name="T54" fmla="*/ 1394 w 8922"/>
                <a:gd name="T55" fmla="*/ 8225 h 8922"/>
                <a:gd name="T56" fmla="*/ 2586 w 8922"/>
                <a:gd name="T57" fmla="*/ 3030 h 8922"/>
                <a:gd name="T58" fmla="*/ 2161 w 8922"/>
                <a:gd name="T59" fmla="*/ 3596 h 8922"/>
                <a:gd name="T60" fmla="*/ 3108 w 8922"/>
                <a:gd name="T61" fmla="*/ 4319 h 8922"/>
                <a:gd name="T62" fmla="*/ 2175 w 8922"/>
                <a:gd name="T63" fmla="*/ 4796 h 8922"/>
                <a:gd name="T64" fmla="*/ 4667 w 8922"/>
                <a:gd name="T65" fmla="*/ 5301 h 8922"/>
                <a:gd name="T66" fmla="*/ 5479 w 8922"/>
                <a:gd name="T67" fmla="*/ 8225 h 8922"/>
                <a:gd name="T68" fmla="*/ 960 w 8922"/>
                <a:gd name="T69" fmla="*/ 8550 h 8922"/>
                <a:gd name="T70" fmla="*/ 570 w 8922"/>
                <a:gd name="T71" fmla="*/ 8624 h 8922"/>
                <a:gd name="T72" fmla="*/ 280 w 8922"/>
                <a:gd name="T73" fmla="*/ 8267 h 8922"/>
                <a:gd name="T74" fmla="*/ 7361 w 8922"/>
                <a:gd name="T75" fmla="*/ 5117 h 8922"/>
                <a:gd name="T76" fmla="*/ 7348 w 8922"/>
                <a:gd name="T77" fmla="*/ 4367 h 8922"/>
                <a:gd name="T78" fmla="*/ 7907 w 8922"/>
                <a:gd name="T79" fmla="*/ 3150 h 8922"/>
                <a:gd name="T80" fmla="*/ 7905 w 8922"/>
                <a:gd name="T81" fmla="*/ 2182 h 8922"/>
                <a:gd name="T82" fmla="*/ 7681 w 8922"/>
                <a:gd name="T83" fmla="*/ 1504 h 8922"/>
                <a:gd name="T84" fmla="*/ 7314 w 8922"/>
                <a:gd name="T85" fmla="*/ 945 h 8922"/>
                <a:gd name="T86" fmla="*/ 6723 w 8922"/>
                <a:gd name="T87" fmla="*/ 431 h 8922"/>
                <a:gd name="T88" fmla="*/ 6021 w 8922"/>
                <a:gd name="T89" fmla="*/ 110 h 8922"/>
                <a:gd name="T90" fmla="*/ 5254 w 8922"/>
                <a:gd name="T91" fmla="*/ 0 h 8922"/>
                <a:gd name="T92" fmla="*/ 4472 w 8922"/>
                <a:gd name="T93" fmla="*/ 115 h 8922"/>
                <a:gd name="T94" fmla="*/ 3820 w 8922"/>
                <a:gd name="T95" fmla="*/ 411 h 8922"/>
                <a:gd name="T96" fmla="*/ 3118 w 8922"/>
                <a:gd name="T97" fmla="*/ 1044 h 8922"/>
                <a:gd name="T98" fmla="*/ 2681 w 8922"/>
                <a:gd name="T99" fmla="*/ 1894 h 8922"/>
                <a:gd name="T100" fmla="*/ 0 w 8922"/>
                <a:gd name="T101" fmla="*/ 6915 h 8922"/>
                <a:gd name="T102" fmla="*/ 68 w 8922"/>
                <a:gd name="T103" fmla="*/ 8529 h 8922"/>
                <a:gd name="T104" fmla="*/ 334 w 8922"/>
                <a:gd name="T105" fmla="*/ 8822 h 8922"/>
                <a:gd name="T106" fmla="*/ 697 w 8922"/>
                <a:gd name="T107" fmla="*/ 8922 h 8922"/>
                <a:gd name="T108" fmla="*/ 5365 w 8922"/>
                <a:gd name="T109" fmla="*/ 8854 h 8922"/>
                <a:gd name="T110" fmla="*/ 5659 w 8922"/>
                <a:gd name="T111" fmla="*/ 8589 h 8922"/>
                <a:gd name="T112" fmla="*/ 5758 w 8922"/>
                <a:gd name="T113" fmla="*/ 8225 h 8922"/>
                <a:gd name="T114" fmla="*/ 5981 w 8922"/>
                <a:gd name="T115" fmla="*/ 5827 h 8922"/>
                <a:gd name="T116" fmla="*/ 7700 w 8922"/>
                <a:gd name="T117" fmla="*/ 8868 h 8922"/>
                <a:gd name="T118" fmla="*/ 8001 w 8922"/>
                <a:gd name="T119" fmla="*/ 8915 h 8922"/>
                <a:gd name="T120" fmla="*/ 8710 w 8922"/>
                <a:gd name="T121" fmla="*/ 8576 h 8922"/>
                <a:gd name="T122" fmla="*/ 8915 w 8922"/>
                <a:gd name="T123" fmla="*/ 8090 h 8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22" h="8922">
                  <a:moveTo>
                    <a:pt x="8532" y="8364"/>
                  </a:moveTo>
                  <a:lnTo>
                    <a:pt x="8030" y="8615"/>
                  </a:lnTo>
                  <a:lnTo>
                    <a:pt x="8011" y="8624"/>
                  </a:lnTo>
                  <a:lnTo>
                    <a:pt x="7972" y="8637"/>
                  </a:lnTo>
                  <a:lnTo>
                    <a:pt x="7931" y="8640"/>
                  </a:lnTo>
                  <a:lnTo>
                    <a:pt x="7890" y="8635"/>
                  </a:lnTo>
                  <a:lnTo>
                    <a:pt x="7850" y="8622"/>
                  </a:lnTo>
                  <a:lnTo>
                    <a:pt x="7815" y="8601"/>
                  </a:lnTo>
                  <a:lnTo>
                    <a:pt x="7784" y="8573"/>
                  </a:lnTo>
                  <a:lnTo>
                    <a:pt x="7760" y="8537"/>
                  </a:lnTo>
                  <a:lnTo>
                    <a:pt x="7751" y="8517"/>
                  </a:lnTo>
                  <a:lnTo>
                    <a:pt x="6371" y="5925"/>
                  </a:lnTo>
                  <a:lnTo>
                    <a:pt x="7249" y="5478"/>
                  </a:lnTo>
                  <a:lnTo>
                    <a:pt x="8616" y="8086"/>
                  </a:lnTo>
                  <a:lnTo>
                    <a:pt x="8625" y="8103"/>
                  </a:lnTo>
                  <a:lnTo>
                    <a:pt x="8638" y="8142"/>
                  </a:lnTo>
                  <a:lnTo>
                    <a:pt x="8641" y="8182"/>
                  </a:lnTo>
                  <a:lnTo>
                    <a:pt x="8637" y="8222"/>
                  </a:lnTo>
                  <a:lnTo>
                    <a:pt x="8625" y="8259"/>
                  </a:lnTo>
                  <a:lnTo>
                    <a:pt x="8606" y="8295"/>
                  </a:lnTo>
                  <a:lnTo>
                    <a:pt x="8581" y="8326"/>
                  </a:lnTo>
                  <a:lnTo>
                    <a:pt x="8550" y="8353"/>
                  </a:lnTo>
                  <a:lnTo>
                    <a:pt x="8532" y="8364"/>
                  </a:lnTo>
                  <a:close/>
                  <a:moveTo>
                    <a:pt x="6469" y="5075"/>
                  </a:moveTo>
                  <a:lnTo>
                    <a:pt x="6530" y="5043"/>
                  </a:lnTo>
                  <a:lnTo>
                    <a:pt x="6640" y="4981"/>
                  </a:lnTo>
                  <a:lnTo>
                    <a:pt x="6692" y="4949"/>
                  </a:lnTo>
                  <a:lnTo>
                    <a:pt x="6901" y="5353"/>
                  </a:lnTo>
                  <a:lnTo>
                    <a:pt x="6427" y="5590"/>
                  </a:lnTo>
                  <a:lnTo>
                    <a:pt x="6218" y="5186"/>
                  </a:lnTo>
                  <a:lnTo>
                    <a:pt x="6254" y="5175"/>
                  </a:lnTo>
                  <a:lnTo>
                    <a:pt x="6322" y="5149"/>
                  </a:lnTo>
                  <a:lnTo>
                    <a:pt x="6415" y="5106"/>
                  </a:lnTo>
                  <a:lnTo>
                    <a:pt x="6469" y="5075"/>
                  </a:lnTo>
                  <a:close/>
                  <a:moveTo>
                    <a:pt x="2956" y="1952"/>
                  </a:moveTo>
                  <a:lnTo>
                    <a:pt x="2975" y="1894"/>
                  </a:lnTo>
                  <a:lnTo>
                    <a:pt x="3017" y="1783"/>
                  </a:lnTo>
                  <a:lnTo>
                    <a:pt x="3064" y="1673"/>
                  </a:lnTo>
                  <a:lnTo>
                    <a:pt x="3117" y="1566"/>
                  </a:lnTo>
                  <a:lnTo>
                    <a:pt x="3174" y="1463"/>
                  </a:lnTo>
                  <a:lnTo>
                    <a:pt x="3237" y="1362"/>
                  </a:lnTo>
                  <a:lnTo>
                    <a:pt x="3304" y="1266"/>
                  </a:lnTo>
                  <a:lnTo>
                    <a:pt x="3376" y="1173"/>
                  </a:lnTo>
                  <a:lnTo>
                    <a:pt x="3453" y="1083"/>
                  </a:lnTo>
                  <a:lnTo>
                    <a:pt x="3533" y="997"/>
                  </a:lnTo>
                  <a:lnTo>
                    <a:pt x="3618" y="916"/>
                  </a:lnTo>
                  <a:lnTo>
                    <a:pt x="3708" y="838"/>
                  </a:lnTo>
                  <a:lnTo>
                    <a:pt x="3801" y="764"/>
                  </a:lnTo>
                  <a:lnTo>
                    <a:pt x="3897" y="696"/>
                  </a:lnTo>
                  <a:lnTo>
                    <a:pt x="3997" y="631"/>
                  </a:lnTo>
                  <a:lnTo>
                    <a:pt x="4101" y="572"/>
                  </a:lnTo>
                  <a:lnTo>
                    <a:pt x="4154" y="544"/>
                  </a:lnTo>
                  <a:lnTo>
                    <a:pt x="4211" y="516"/>
                  </a:lnTo>
                  <a:lnTo>
                    <a:pt x="4323" y="466"/>
                  </a:lnTo>
                  <a:lnTo>
                    <a:pt x="4436" y="422"/>
                  </a:lnTo>
                  <a:lnTo>
                    <a:pt x="4551" y="385"/>
                  </a:lnTo>
                  <a:lnTo>
                    <a:pt x="4667" y="352"/>
                  </a:lnTo>
                  <a:lnTo>
                    <a:pt x="4784" y="326"/>
                  </a:lnTo>
                  <a:lnTo>
                    <a:pt x="4900" y="306"/>
                  </a:lnTo>
                  <a:lnTo>
                    <a:pt x="5017" y="293"/>
                  </a:lnTo>
                  <a:lnTo>
                    <a:pt x="5134" y="284"/>
                  </a:lnTo>
                  <a:lnTo>
                    <a:pt x="5251" y="281"/>
                  </a:lnTo>
                  <a:lnTo>
                    <a:pt x="5367" y="284"/>
                  </a:lnTo>
                  <a:lnTo>
                    <a:pt x="5483" y="293"/>
                  </a:lnTo>
                  <a:lnTo>
                    <a:pt x="5598" y="306"/>
                  </a:lnTo>
                  <a:lnTo>
                    <a:pt x="5712" y="325"/>
                  </a:lnTo>
                  <a:lnTo>
                    <a:pt x="5825" y="350"/>
                  </a:lnTo>
                  <a:lnTo>
                    <a:pt x="5936" y="381"/>
                  </a:lnTo>
                  <a:lnTo>
                    <a:pt x="6046" y="415"/>
                  </a:lnTo>
                  <a:lnTo>
                    <a:pt x="6154" y="456"/>
                  </a:lnTo>
                  <a:lnTo>
                    <a:pt x="6260" y="502"/>
                  </a:lnTo>
                  <a:lnTo>
                    <a:pt x="6364" y="552"/>
                  </a:lnTo>
                  <a:lnTo>
                    <a:pt x="6465" y="608"/>
                  </a:lnTo>
                  <a:lnTo>
                    <a:pt x="6563" y="669"/>
                  </a:lnTo>
                  <a:lnTo>
                    <a:pt x="6659" y="734"/>
                  </a:lnTo>
                  <a:lnTo>
                    <a:pt x="6752" y="805"/>
                  </a:lnTo>
                  <a:lnTo>
                    <a:pt x="6841" y="879"/>
                  </a:lnTo>
                  <a:lnTo>
                    <a:pt x="6928" y="960"/>
                  </a:lnTo>
                  <a:lnTo>
                    <a:pt x="7011" y="1044"/>
                  </a:lnTo>
                  <a:lnTo>
                    <a:pt x="7089" y="1133"/>
                  </a:lnTo>
                  <a:lnTo>
                    <a:pt x="7163" y="1226"/>
                  </a:lnTo>
                  <a:lnTo>
                    <a:pt x="7233" y="1325"/>
                  </a:lnTo>
                  <a:lnTo>
                    <a:pt x="7299" y="1427"/>
                  </a:lnTo>
                  <a:lnTo>
                    <a:pt x="7360" y="1534"/>
                  </a:lnTo>
                  <a:lnTo>
                    <a:pt x="7389" y="1589"/>
                  </a:lnTo>
                  <a:lnTo>
                    <a:pt x="7416" y="1645"/>
                  </a:lnTo>
                  <a:lnTo>
                    <a:pt x="7467" y="1757"/>
                  </a:lnTo>
                  <a:lnTo>
                    <a:pt x="7511" y="1871"/>
                  </a:lnTo>
                  <a:lnTo>
                    <a:pt x="7548" y="1986"/>
                  </a:lnTo>
                  <a:lnTo>
                    <a:pt x="7581" y="2101"/>
                  </a:lnTo>
                  <a:lnTo>
                    <a:pt x="7606" y="2218"/>
                  </a:lnTo>
                  <a:lnTo>
                    <a:pt x="7627" y="2335"/>
                  </a:lnTo>
                  <a:lnTo>
                    <a:pt x="7640" y="2452"/>
                  </a:lnTo>
                  <a:lnTo>
                    <a:pt x="7649" y="2569"/>
                  </a:lnTo>
                  <a:lnTo>
                    <a:pt x="7652" y="2686"/>
                  </a:lnTo>
                  <a:lnTo>
                    <a:pt x="7649" y="2802"/>
                  </a:lnTo>
                  <a:lnTo>
                    <a:pt x="7640" y="2918"/>
                  </a:lnTo>
                  <a:lnTo>
                    <a:pt x="7627" y="3033"/>
                  </a:lnTo>
                  <a:lnTo>
                    <a:pt x="7607" y="3147"/>
                  </a:lnTo>
                  <a:lnTo>
                    <a:pt x="7583" y="3260"/>
                  </a:lnTo>
                  <a:lnTo>
                    <a:pt x="7552" y="3371"/>
                  </a:lnTo>
                  <a:lnTo>
                    <a:pt x="7517" y="3480"/>
                  </a:lnTo>
                  <a:lnTo>
                    <a:pt x="7477" y="3588"/>
                  </a:lnTo>
                  <a:lnTo>
                    <a:pt x="7431" y="3695"/>
                  </a:lnTo>
                  <a:lnTo>
                    <a:pt x="7381" y="3798"/>
                  </a:lnTo>
                  <a:lnTo>
                    <a:pt x="7324" y="3900"/>
                  </a:lnTo>
                  <a:lnTo>
                    <a:pt x="7264" y="3998"/>
                  </a:lnTo>
                  <a:lnTo>
                    <a:pt x="7199" y="4094"/>
                  </a:lnTo>
                  <a:lnTo>
                    <a:pt x="7128" y="4187"/>
                  </a:lnTo>
                  <a:lnTo>
                    <a:pt x="7053" y="4276"/>
                  </a:lnTo>
                  <a:lnTo>
                    <a:pt x="6973" y="4363"/>
                  </a:lnTo>
                  <a:lnTo>
                    <a:pt x="6888" y="4444"/>
                  </a:lnTo>
                  <a:lnTo>
                    <a:pt x="6800" y="4524"/>
                  </a:lnTo>
                  <a:lnTo>
                    <a:pt x="6705" y="4598"/>
                  </a:lnTo>
                  <a:lnTo>
                    <a:pt x="6608" y="4668"/>
                  </a:lnTo>
                  <a:lnTo>
                    <a:pt x="6506" y="4734"/>
                  </a:lnTo>
                  <a:lnTo>
                    <a:pt x="6398" y="4795"/>
                  </a:lnTo>
                  <a:lnTo>
                    <a:pt x="6344" y="4824"/>
                  </a:lnTo>
                  <a:lnTo>
                    <a:pt x="6255" y="4868"/>
                  </a:lnTo>
                  <a:lnTo>
                    <a:pt x="6075" y="4943"/>
                  </a:lnTo>
                  <a:lnTo>
                    <a:pt x="5896" y="5003"/>
                  </a:lnTo>
                  <a:lnTo>
                    <a:pt x="5716" y="5048"/>
                  </a:lnTo>
                  <a:lnTo>
                    <a:pt x="5537" y="5077"/>
                  </a:lnTo>
                  <a:lnTo>
                    <a:pt x="5359" y="5093"/>
                  </a:lnTo>
                  <a:lnTo>
                    <a:pt x="5182" y="5095"/>
                  </a:lnTo>
                  <a:lnTo>
                    <a:pt x="5008" y="5083"/>
                  </a:lnTo>
                  <a:lnTo>
                    <a:pt x="4836" y="5059"/>
                  </a:lnTo>
                  <a:lnTo>
                    <a:pt x="4668" y="5022"/>
                  </a:lnTo>
                  <a:lnTo>
                    <a:pt x="4503" y="4974"/>
                  </a:lnTo>
                  <a:lnTo>
                    <a:pt x="4343" y="4915"/>
                  </a:lnTo>
                  <a:lnTo>
                    <a:pt x="4189" y="4844"/>
                  </a:lnTo>
                  <a:lnTo>
                    <a:pt x="4039" y="4763"/>
                  </a:lnTo>
                  <a:lnTo>
                    <a:pt x="3895" y="4671"/>
                  </a:lnTo>
                  <a:lnTo>
                    <a:pt x="3758" y="4571"/>
                  </a:lnTo>
                  <a:lnTo>
                    <a:pt x="3628" y="4461"/>
                  </a:lnTo>
                  <a:lnTo>
                    <a:pt x="3507" y="4343"/>
                  </a:lnTo>
                  <a:lnTo>
                    <a:pt x="3393" y="4216"/>
                  </a:lnTo>
                  <a:lnTo>
                    <a:pt x="3288" y="4082"/>
                  </a:lnTo>
                  <a:lnTo>
                    <a:pt x="3192" y="3940"/>
                  </a:lnTo>
                  <a:lnTo>
                    <a:pt x="3108" y="3793"/>
                  </a:lnTo>
                  <a:lnTo>
                    <a:pt x="3032" y="3638"/>
                  </a:lnTo>
                  <a:lnTo>
                    <a:pt x="2968" y="3478"/>
                  </a:lnTo>
                  <a:lnTo>
                    <a:pt x="2917" y="3313"/>
                  </a:lnTo>
                  <a:lnTo>
                    <a:pt x="2877" y="3143"/>
                  </a:lnTo>
                  <a:lnTo>
                    <a:pt x="2850" y="2968"/>
                  </a:lnTo>
                  <a:lnTo>
                    <a:pt x="2837" y="2790"/>
                  </a:lnTo>
                  <a:lnTo>
                    <a:pt x="2837" y="2608"/>
                  </a:lnTo>
                  <a:lnTo>
                    <a:pt x="2851" y="2423"/>
                  </a:lnTo>
                  <a:lnTo>
                    <a:pt x="2881" y="2236"/>
                  </a:lnTo>
                  <a:lnTo>
                    <a:pt x="2927" y="2047"/>
                  </a:lnTo>
                  <a:lnTo>
                    <a:pt x="2956" y="1952"/>
                  </a:lnTo>
                  <a:close/>
                  <a:moveTo>
                    <a:pt x="5479" y="8225"/>
                  </a:moveTo>
                  <a:lnTo>
                    <a:pt x="5478" y="8269"/>
                  </a:lnTo>
                  <a:lnTo>
                    <a:pt x="5460" y="8351"/>
                  </a:lnTo>
                  <a:lnTo>
                    <a:pt x="5428" y="8427"/>
                  </a:lnTo>
                  <a:lnTo>
                    <a:pt x="5382" y="8493"/>
                  </a:lnTo>
                  <a:lnTo>
                    <a:pt x="5324" y="8550"/>
                  </a:lnTo>
                  <a:lnTo>
                    <a:pt x="5257" y="8594"/>
                  </a:lnTo>
                  <a:lnTo>
                    <a:pt x="5182" y="8625"/>
                  </a:lnTo>
                  <a:lnTo>
                    <a:pt x="5103" y="8641"/>
                  </a:lnTo>
                  <a:lnTo>
                    <a:pt x="5061" y="8643"/>
                  </a:lnTo>
                  <a:lnTo>
                    <a:pt x="1255" y="8643"/>
                  </a:lnTo>
                  <a:lnTo>
                    <a:pt x="1285" y="8600"/>
                  </a:lnTo>
                  <a:lnTo>
                    <a:pt x="1336" y="8502"/>
                  </a:lnTo>
                  <a:lnTo>
                    <a:pt x="1373" y="8395"/>
                  </a:lnTo>
                  <a:lnTo>
                    <a:pt x="1389" y="8310"/>
                  </a:lnTo>
                  <a:lnTo>
                    <a:pt x="1394" y="8253"/>
                  </a:lnTo>
                  <a:lnTo>
                    <a:pt x="1394" y="8225"/>
                  </a:lnTo>
                  <a:lnTo>
                    <a:pt x="1394" y="2579"/>
                  </a:lnTo>
                  <a:lnTo>
                    <a:pt x="2565" y="2579"/>
                  </a:lnTo>
                  <a:lnTo>
                    <a:pt x="2563" y="2644"/>
                  </a:lnTo>
                  <a:lnTo>
                    <a:pt x="2565" y="2774"/>
                  </a:lnTo>
                  <a:lnTo>
                    <a:pt x="2572" y="2902"/>
                  </a:lnTo>
                  <a:lnTo>
                    <a:pt x="2586" y="3030"/>
                  </a:lnTo>
                  <a:lnTo>
                    <a:pt x="2606" y="3156"/>
                  </a:lnTo>
                  <a:lnTo>
                    <a:pt x="2631" y="3283"/>
                  </a:lnTo>
                  <a:lnTo>
                    <a:pt x="2661" y="3408"/>
                  </a:lnTo>
                  <a:lnTo>
                    <a:pt x="2698" y="3534"/>
                  </a:lnTo>
                  <a:lnTo>
                    <a:pt x="2719" y="3596"/>
                  </a:lnTo>
                  <a:lnTo>
                    <a:pt x="2161" y="3596"/>
                  </a:lnTo>
                  <a:lnTo>
                    <a:pt x="2161" y="3876"/>
                  </a:lnTo>
                  <a:lnTo>
                    <a:pt x="2830" y="3876"/>
                  </a:lnTo>
                  <a:lnTo>
                    <a:pt x="2865" y="3942"/>
                  </a:lnTo>
                  <a:lnTo>
                    <a:pt x="2939" y="4073"/>
                  </a:lnTo>
                  <a:lnTo>
                    <a:pt x="3020" y="4199"/>
                  </a:lnTo>
                  <a:lnTo>
                    <a:pt x="3108" y="4319"/>
                  </a:lnTo>
                  <a:lnTo>
                    <a:pt x="3202" y="4434"/>
                  </a:lnTo>
                  <a:lnTo>
                    <a:pt x="3302" y="4544"/>
                  </a:lnTo>
                  <a:lnTo>
                    <a:pt x="3410" y="4648"/>
                  </a:lnTo>
                  <a:lnTo>
                    <a:pt x="3524" y="4748"/>
                  </a:lnTo>
                  <a:lnTo>
                    <a:pt x="3583" y="4796"/>
                  </a:lnTo>
                  <a:lnTo>
                    <a:pt x="2175" y="4796"/>
                  </a:lnTo>
                  <a:lnTo>
                    <a:pt x="2175" y="5075"/>
                  </a:lnTo>
                  <a:lnTo>
                    <a:pt x="4043" y="5075"/>
                  </a:lnTo>
                  <a:lnTo>
                    <a:pt x="4132" y="5118"/>
                  </a:lnTo>
                  <a:lnTo>
                    <a:pt x="4310" y="5192"/>
                  </a:lnTo>
                  <a:lnTo>
                    <a:pt x="4488" y="5252"/>
                  </a:lnTo>
                  <a:lnTo>
                    <a:pt x="4667" y="5301"/>
                  </a:lnTo>
                  <a:lnTo>
                    <a:pt x="4845" y="5334"/>
                  </a:lnTo>
                  <a:lnTo>
                    <a:pt x="5025" y="5355"/>
                  </a:lnTo>
                  <a:lnTo>
                    <a:pt x="5206" y="5363"/>
                  </a:lnTo>
                  <a:lnTo>
                    <a:pt x="5388" y="5360"/>
                  </a:lnTo>
                  <a:lnTo>
                    <a:pt x="5479" y="5353"/>
                  </a:lnTo>
                  <a:lnTo>
                    <a:pt x="5479" y="8225"/>
                  </a:lnTo>
                  <a:close/>
                  <a:moveTo>
                    <a:pt x="1116" y="8225"/>
                  </a:moveTo>
                  <a:lnTo>
                    <a:pt x="1114" y="8269"/>
                  </a:lnTo>
                  <a:lnTo>
                    <a:pt x="1097" y="8351"/>
                  </a:lnTo>
                  <a:lnTo>
                    <a:pt x="1063" y="8427"/>
                  </a:lnTo>
                  <a:lnTo>
                    <a:pt x="1017" y="8493"/>
                  </a:lnTo>
                  <a:lnTo>
                    <a:pt x="960" y="8550"/>
                  </a:lnTo>
                  <a:lnTo>
                    <a:pt x="893" y="8594"/>
                  </a:lnTo>
                  <a:lnTo>
                    <a:pt x="819" y="8625"/>
                  </a:lnTo>
                  <a:lnTo>
                    <a:pt x="738" y="8641"/>
                  </a:lnTo>
                  <a:lnTo>
                    <a:pt x="697" y="8643"/>
                  </a:lnTo>
                  <a:lnTo>
                    <a:pt x="653" y="8641"/>
                  </a:lnTo>
                  <a:lnTo>
                    <a:pt x="570" y="8624"/>
                  </a:lnTo>
                  <a:lnTo>
                    <a:pt x="495" y="8592"/>
                  </a:lnTo>
                  <a:lnTo>
                    <a:pt x="428" y="8546"/>
                  </a:lnTo>
                  <a:lnTo>
                    <a:pt x="372" y="8488"/>
                  </a:lnTo>
                  <a:lnTo>
                    <a:pt x="327" y="8420"/>
                  </a:lnTo>
                  <a:lnTo>
                    <a:pt x="297" y="8346"/>
                  </a:lnTo>
                  <a:lnTo>
                    <a:pt x="280" y="8267"/>
                  </a:lnTo>
                  <a:lnTo>
                    <a:pt x="279" y="8225"/>
                  </a:lnTo>
                  <a:lnTo>
                    <a:pt x="279" y="7193"/>
                  </a:lnTo>
                  <a:lnTo>
                    <a:pt x="1116" y="7193"/>
                  </a:lnTo>
                  <a:lnTo>
                    <a:pt x="1116" y="8225"/>
                  </a:lnTo>
                  <a:close/>
                  <a:moveTo>
                    <a:pt x="8867" y="7946"/>
                  </a:moveTo>
                  <a:lnTo>
                    <a:pt x="7361" y="5117"/>
                  </a:lnTo>
                  <a:lnTo>
                    <a:pt x="7165" y="5214"/>
                  </a:lnTo>
                  <a:lnTo>
                    <a:pt x="6943" y="4767"/>
                  </a:lnTo>
                  <a:lnTo>
                    <a:pt x="6988" y="4732"/>
                  </a:lnTo>
                  <a:lnTo>
                    <a:pt x="7075" y="4656"/>
                  </a:lnTo>
                  <a:lnTo>
                    <a:pt x="7198" y="4537"/>
                  </a:lnTo>
                  <a:lnTo>
                    <a:pt x="7348" y="4367"/>
                  </a:lnTo>
                  <a:lnTo>
                    <a:pt x="7483" y="4185"/>
                  </a:lnTo>
                  <a:lnTo>
                    <a:pt x="7603" y="3994"/>
                  </a:lnTo>
                  <a:lnTo>
                    <a:pt x="7704" y="3793"/>
                  </a:lnTo>
                  <a:lnTo>
                    <a:pt x="7790" y="3585"/>
                  </a:lnTo>
                  <a:lnTo>
                    <a:pt x="7858" y="3370"/>
                  </a:lnTo>
                  <a:lnTo>
                    <a:pt x="7907" y="3150"/>
                  </a:lnTo>
                  <a:lnTo>
                    <a:pt x="7938" y="2925"/>
                  </a:lnTo>
                  <a:lnTo>
                    <a:pt x="7951" y="2698"/>
                  </a:lnTo>
                  <a:lnTo>
                    <a:pt x="7946" y="2527"/>
                  </a:lnTo>
                  <a:lnTo>
                    <a:pt x="7937" y="2412"/>
                  </a:lnTo>
                  <a:lnTo>
                    <a:pt x="7924" y="2297"/>
                  </a:lnTo>
                  <a:lnTo>
                    <a:pt x="7905" y="2182"/>
                  </a:lnTo>
                  <a:lnTo>
                    <a:pt x="7881" y="2068"/>
                  </a:lnTo>
                  <a:lnTo>
                    <a:pt x="7851" y="1954"/>
                  </a:lnTo>
                  <a:lnTo>
                    <a:pt x="7817" y="1840"/>
                  </a:lnTo>
                  <a:lnTo>
                    <a:pt x="7777" y="1728"/>
                  </a:lnTo>
                  <a:lnTo>
                    <a:pt x="7732" y="1616"/>
                  </a:lnTo>
                  <a:lnTo>
                    <a:pt x="7681" y="1504"/>
                  </a:lnTo>
                  <a:lnTo>
                    <a:pt x="7654" y="1450"/>
                  </a:lnTo>
                  <a:lnTo>
                    <a:pt x="7621" y="1388"/>
                  </a:lnTo>
                  <a:lnTo>
                    <a:pt x="7552" y="1270"/>
                  </a:lnTo>
                  <a:lnTo>
                    <a:pt x="7477" y="1157"/>
                  </a:lnTo>
                  <a:lnTo>
                    <a:pt x="7398" y="1049"/>
                  </a:lnTo>
                  <a:lnTo>
                    <a:pt x="7314" y="945"/>
                  </a:lnTo>
                  <a:lnTo>
                    <a:pt x="7225" y="847"/>
                  </a:lnTo>
                  <a:lnTo>
                    <a:pt x="7132" y="753"/>
                  </a:lnTo>
                  <a:lnTo>
                    <a:pt x="7036" y="664"/>
                  </a:lnTo>
                  <a:lnTo>
                    <a:pt x="6934" y="581"/>
                  </a:lnTo>
                  <a:lnTo>
                    <a:pt x="6831" y="503"/>
                  </a:lnTo>
                  <a:lnTo>
                    <a:pt x="6723" y="431"/>
                  </a:lnTo>
                  <a:lnTo>
                    <a:pt x="6612" y="363"/>
                  </a:lnTo>
                  <a:lnTo>
                    <a:pt x="6498" y="301"/>
                  </a:lnTo>
                  <a:lnTo>
                    <a:pt x="6382" y="245"/>
                  </a:lnTo>
                  <a:lnTo>
                    <a:pt x="6264" y="194"/>
                  </a:lnTo>
                  <a:lnTo>
                    <a:pt x="6143" y="150"/>
                  </a:lnTo>
                  <a:lnTo>
                    <a:pt x="6021" y="110"/>
                  </a:lnTo>
                  <a:lnTo>
                    <a:pt x="5896" y="76"/>
                  </a:lnTo>
                  <a:lnTo>
                    <a:pt x="5770" y="49"/>
                  </a:lnTo>
                  <a:lnTo>
                    <a:pt x="5642" y="27"/>
                  </a:lnTo>
                  <a:lnTo>
                    <a:pt x="5513" y="13"/>
                  </a:lnTo>
                  <a:lnTo>
                    <a:pt x="5384" y="3"/>
                  </a:lnTo>
                  <a:lnTo>
                    <a:pt x="5254" y="0"/>
                  </a:lnTo>
                  <a:lnTo>
                    <a:pt x="5123" y="3"/>
                  </a:lnTo>
                  <a:lnTo>
                    <a:pt x="4993" y="13"/>
                  </a:lnTo>
                  <a:lnTo>
                    <a:pt x="4862" y="28"/>
                  </a:lnTo>
                  <a:lnTo>
                    <a:pt x="4731" y="50"/>
                  </a:lnTo>
                  <a:lnTo>
                    <a:pt x="4602" y="79"/>
                  </a:lnTo>
                  <a:lnTo>
                    <a:pt x="4472" y="115"/>
                  </a:lnTo>
                  <a:lnTo>
                    <a:pt x="4344" y="157"/>
                  </a:lnTo>
                  <a:lnTo>
                    <a:pt x="4217" y="206"/>
                  </a:lnTo>
                  <a:lnTo>
                    <a:pt x="4091" y="262"/>
                  </a:lnTo>
                  <a:lnTo>
                    <a:pt x="4029" y="293"/>
                  </a:lnTo>
                  <a:lnTo>
                    <a:pt x="3958" y="330"/>
                  </a:lnTo>
                  <a:lnTo>
                    <a:pt x="3820" y="411"/>
                  </a:lnTo>
                  <a:lnTo>
                    <a:pt x="3687" y="500"/>
                  </a:lnTo>
                  <a:lnTo>
                    <a:pt x="3559" y="595"/>
                  </a:lnTo>
                  <a:lnTo>
                    <a:pt x="3439" y="697"/>
                  </a:lnTo>
                  <a:lnTo>
                    <a:pt x="3325" y="807"/>
                  </a:lnTo>
                  <a:lnTo>
                    <a:pt x="3217" y="923"/>
                  </a:lnTo>
                  <a:lnTo>
                    <a:pt x="3118" y="1044"/>
                  </a:lnTo>
                  <a:lnTo>
                    <a:pt x="3025" y="1173"/>
                  </a:lnTo>
                  <a:lnTo>
                    <a:pt x="2939" y="1307"/>
                  </a:lnTo>
                  <a:lnTo>
                    <a:pt x="2863" y="1446"/>
                  </a:lnTo>
                  <a:lnTo>
                    <a:pt x="2794" y="1590"/>
                  </a:lnTo>
                  <a:lnTo>
                    <a:pt x="2733" y="1741"/>
                  </a:lnTo>
                  <a:lnTo>
                    <a:pt x="2681" y="1894"/>
                  </a:lnTo>
                  <a:lnTo>
                    <a:pt x="2639" y="2053"/>
                  </a:lnTo>
                  <a:lnTo>
                    <a:pt x="2606" y="2216"/>
                  </a:lnTo>
                  <a:lnTo>
                    <a:pt x="2593" y="2300"/>
                  </a:lnTo>
                  <a:lnTo>
                    <a:pt x="1116" y="2300"/>
                  </a:lnTo>
                  <a:lnTo>
                    <a:pt x="1116" y="6915"/>
                  </a:lnTo>
                  <a:lnTo>
                    <a:pt x="0" y="6915"/>
                  </a:lnTo>
                  <a:lnTo>
                    <a:pt x="0" y="8225"/>
                  </a:lnTo>
                  <a:lnTo>
                    <a:pt x="1" y="8261"/>
                  </a:lnTo>
                  <a:lnTo>
                    <a:pt x="7" y="8332"/>
                  </a:lnTo>
                  <a:lnTo>
                    <a:pt x="21" y="8400"/>
                  </a:lnTo>
                  <a:lnTo>
                    <a:pt x="42" y="8466"/>
                  </a:lnTo>
                  <a:lnTo>
                    <a:pt x="68" y="8529"/>
                  </a:lnTo>
                  <a:lnTo>
                    <a:pt x="99" y="8589"/>
                  </a:lnTo>
                  <a:lnTo>
                    <a:pt x="137" y="8644"/>
                  </a:lnTo>
                  <a:lnTo>
                    <a:pt x="179" y="8695"/>
                  </a:lnTo>
                  <a:lnTo>
                    <a:pt x="226" y="8742"/>
                  </a:lnTo>
                  <a:lnTo>
                    <a:pt x="277" y="8785"/>
                  </a:lnTo>
                  <a:lnTo>
                    <a:pt x="334" y="8822"/>
                  </a:lnTo>
                  <a:lnTo>
                    <a:pt x="392" y="8854"/>
                  </a:lnTo>
                  <a:lnTo>
                    <a:pt x="455" y="8880"/>
                  </a:lnTo>
                  <a:lnTo>
                    <a:pt x="521" y="8900"/>
                  </a:lnTo>
                  <a:lnTo>
                    <a:pt x="590" y="8914"/>
                  </a:lnTo>
                  <a:lnTo>
                    <a:pt x="661" y="8921"/>
                  </a:lnTo>
                  <a:lnTo>
                    <a:pt x="697" y="8922"/>
                  </a:lnTo>
                  <a:lnTo>
                    <a:pt x="5061" y="8922"/>
                  </a:lnTo>
                  <a:lnTo>
                    <a:pt x="5097" y="8921"/>
                  </a:lnTo>
                  <a:lnTo>
                    <a:pt x="5168" y="8914"/>
                  </a:lnTo>
                  <a:lnTo>
                    <a:pt x="5236" y="8900"/>
                  </a:lnTo>
                  <a:lnTo>
                    <a:pt x="5302" y="8880"/>
                  </a:lnTo>
                  <a:lnTo>
                    <a:pt x="5365" y="8854"/>
                  </a:lnTo>
                  <a:lnTo>
                    <a:pt x="5425" y="8822"/>
                  </a:lnTo>
                  <a:lnTo>
                    <a:pt x="5480" y="8785"/>
                  </a:lnTo>
                  <a:lnTo>
                    <a:pt x="5531" y="8742"/>
                  </a:lnTo>
                  <a:lnTo>
                    <a:pt x="5578" y="8695"/>
                  </a:lnTo>
                  <a:lnTo>
                    <a:pt x="5621" y="8644"/>
                  </a:lnTo>
                  <a:lnTo>
                    <a:pt x="5659" y="8589"/>
                  </a:lnTo>
                  <a:lnTo>
                    <a:pt x="5690" y="8529"/>
                  </a:lnTo>
                  <a:lnTo>
                    <a:pt x="5716" y="8466"/>
                  </a:lnTo>
                  <a:lnTo>
                    <a:pt x="5736" y="8400"/>
                  </a:lnTo>
                  <a:lnTo>
                    <a:pt x="5750" y="8332"/>
                  </a:lnTo>
                  <a:lnTo>
                    <a:pt x="5757" y="8261"/>
                  </a:lnTo>
                  <a:lnTo>
                    <a:pt x="5758" y="8225"/>
                  </a:lnTo>
                  <a:lnTo>
                    <a:pt x="5758" y="5326"/>
                  </a:lnTo>
                  <a:lnTo>
                    <a:pt x="5810" y="5315"/>
                  </a:lnTo>
                  <a:lnTo>
                    <a:pt x="5915" y="5289"/>
                  </a:lnTo>
                  <a:lnTo>
                    <a:pt x="5967" y="5269"/>
                  </a:lnTo>
                  <a:lnTo>
                    <a:pt x="6190" y="5716"/>
                  </a:lnTo>
                  <a:lnTo>
                    <a:pt x="5981" y="5827"/>
                  </a:lnTo>
                  <a:lnTo>
                    <a:pt x="7486" y="8657"/>
                  </a:lnTo>
                  <a:lnTo>
                    <a:pt x="7503" y="8688"/>
                  </a:lnTo>
                  <a:lnTo>
                    <a:pt x="7543" y="8743"/>
                  </a:lnTo>
                  <a:lnTo>
                    <a:pt x="7590" y="8792"/>
                  </a:lnTo>
                  <a:lnTo>
                    <a:pt x="7642" y="8834"/>
                  </a:lnTo>
                  <a:lnTo>
                    <a:pt x="7700" y="8868"/>
                  </a:lnTo>
                  <a:lnTo>
                    <a:pt x="7761" y="8894"/>
                  </a:lnTo>
                  <a:lnTo>
                    <a:pt x="7824" y="8912"/>
                  </a:lnTo>
                  <a:lnTo>
                    <a:pt x="7887" y="8921"/>
                  </a:lnTo>
                  <a:lnTo>
                    <a:pt x="7918" y="8922"/>
                  </a:lnTo>
                  <a:lnTo>
                    <a:pt x="7946" y="8921"/>
                  </a:lnTo>
                  <a:lnTo>
                    <a:pt x="8001" y="8915"/>
                  </a:lnTo>
                  <a:lnTo>
                    <a:pt x="8058" y="8902"/>
                  </a:lnTo>
                  <a:lnTo>
                    <a:pt x="8115" y="8880"/>
                  </a:lnTo>
                  <a:lnTo>
                    <a:pt x="8142" y="8866"/>
                  </a:lnTo>
                  <a:lnTo>
                    <a:pt x="8644" y="8615"/>
                  </a:lnTo>
                  <a:lnTo>
                    <a:pt x="8667" y="8603"/>
                  </a:lnTo>
                  <a:lnTo>
                    <a:pt x="8710" y="8576"/>
                  </a:lnTo>
                  <a:lnTo>
                    <a:pt x="8768" y="8529"/>
                  </a:lnTo>
                  <a:lnTo>
                    <a:pt x="8832" y="8455"/>
                  </a:lnTo>
                  <a:lnTo>
                    <a:pt x="8880" y="8372"/>
                  </a:lnTo>
                  <a:lnTo>
                    <a:pt x="8910" y="8282"/>
                  </a:lnTo>
                  <a:lnTo>
                    <a:pt x="8922" y="8187"/>
                  </a:lnTo>
                  <a:lnTo>
                    <a:pt x="8915" y="8090"/>
                  </a:lnTo>
                  <a:lnTo>
                    <a:pt x="8896" y="8018"/>
                  </a:lnTo>
                  <a:lnTo>
                    <a:pt x="8878" y="7970"/>
                  </a:lnTo>
                  <a:lnTo>
                    <a:pt x="8867" y="7946"/>
                  </a:lnTo>
                  <a:close/>
                </a:path>
              </a:pathLst>
            </a:custGeom>
            <a:solidFill>
              <a:srgbClr val="2733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8" name="Freeform 34"/>
            <p:cNvSpPr>
              <a:spLocks/>
            </p:cNvSpPr>
            <p:nvPr/>
          </p:nvSpPr>
          <p:spPr bwMode="auto">
            <a:xfrm>
              <a:off x="3728" y="4053"/>
              <a:ext cx="75" cy="76"/>
            </a:xfrm>
            <a:custGeom>
              <a:avLst/>
              <a:gdLst>
                <a:gd name="T0" fmla="*/ 0 w 378"/>
                <a:gd name="T1" fmla="*/ 135 h 379"/>
                <a:gd name="T2" fmla="*/ 243 w 378"/>
                <a:gd name="T3" fmla="*/ 0 h 379"/>
                <a:gd name="T4" fmla="*/ 378 w 378"/>
                <a:gd name="T5" fmla="*/ 244 h 379"/>
                <a:gd name="T6" fmla="*/ 135 w 378"/>
                <a:gd name="T7" fmla="*/ 379 h 379"/>
                <a:gd name="T8" fmla="*/ 0 w 378"/>
                <a:gd name="T9" fmla="*/ 135 h 379"/>
              </a:gdLst>
              <a:ahLst/>
              <a:cxnLst>
                <a:cxn ang="0">
                  <a:pos x="T0" y="T1"/>
                </a:cxn>
                <a:cxn ang="0">
                  <a:pos x="T2" y="T3"/>
                </a:cxn>
                <a:cxn ang="0">
                  <a:pos x="T4" y="T5"/>
                </a:cxn>
                <a:cxn ang="0">
                  <a:pos x="T6" y="T7"/>
                </a:cxn>
                <a:cxn ang="0">
                  <a:pos x="T8" y="T9"/>
                </a:cxn>
              </a:cxnLst>
              <a:rect l="0" t="0" r="r" b="b"/>
              <a:pathLst>
                <a:path w="378" h="379">
                  <a:moveTo>
                    <a:pt x="0" y="135"/>
                  </a:moveTo>
                  <a:lnTo>
                    <a:pt x="243" y="0"/>
                  </a:lnTo>
                  <a:lnTo>
                    <a:pt x="378" y="244"/>
                  </a:lnTo>
                  <a:lnTo>
                    <a:pt x="135" y="379"/>
                  </a:lnTo>
                  <a:lnTo>
                    <a:pt x="0" y="135"/>
                  </a:lnTo>
                  <a:close/>
                </a:path>
              </a:pathLst>
            </a:custGeom>
            <a:solidFill>
              <a:srgbClr val="2733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9" name="Freeform 35"/>
            <p:cNvSpPr>
              <a:spLocks/>
            </p:cNvSpPr>
            <p:nvPr/>
          </p:nvSpPr>
          <p:spPr bwMode="auto">
            <a:xfrm>
              <a:off x="3808" y="4197"/>
              <a:ext cx="76" cy="76"/>
            </a:xfrm>
            <a:custGeom>
              <a:avLst/>
              <a:gdLst>
                <a:gd name="T0" fmla="*/ 0 w 380"/>
                <a:gd name="T1" fmla="*/ 135 h 378"/>
                <a:gd name="T2" fmla="*/ 245 w 380"/>
                <a:gd name="T3" fmla="*/ 0 h 378"/>
                <a:gd name="T4" fmla="*/ 380 w 380"/>
                <a:gd name="T5" fmla="*/ 243 h 378"/>
                <a:gd name="T6" fmla="*/ 135 w 380"/>
                <a:gd name="T7" fmla="*/ 378 h 378"/>
                <a:gd name="T8" fmla="*/ 0 w 380"/>
                <a:gd name="T9" fmla="*/ 135 h 378"/>
              </a:gdLst>
              <a:ahLst/>
              <a:cxnLst>
                <a:cxn ang="0">
                  <a:pos x="T0" y="T1"/>
                </a:cxn>
                <a:cxn ang="0">
                  <a:pos x="T2" y="T3"/>
                </a:cxn>
                <a:cxn ang="0">
                  <a:pos x="T4" y="T5"/>
                </a:cxn>
                <a:cxn ang="0">
                  <a:pos x="T6" y="T7"/>
                </a:cxn>
                <a:cxn ang="0">
                  <a:pos x="T8" y="T9"/>
                </a:cxn>
              </a:cxnLst>
              <a:rect l="0" t="0" r="r" b="b"/>
              <a:pathLst>
                <a:path w="380" h="378">
                  <a:moveTo>
                    <a:pt x="0" y="135"/>
                  </a:moveTo>
                  <a:lnTo>
                    <a:pt x="245" y="0"/>
                  </a:lnTo>
                  <a:lnTo>
                    <a:pt x="380" y="243"/>
                  </a:lnTo>
                  <a:lnTo>
                    <a:pt x="135" y="378"/>
                  </a:lnTo>
                  <a:lnTo>
                    <a:pt x="0" y="135"/>
                  </a:lnTo>
                  <a:close/>
                </a:path>
              </a:pathLst>
            </a:custGeom>
            <a:solidFill>
              <a:srgbClr val="2733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4" name="Freeform 36"/>
            <p:cNvSpPr>
              <a:spLocks/>
            </p:cNvSpPr>
            <p:nvPr/>
          </p:nvSpPr>
          <p:spPr bwMode="auto">
            <a:xfrm>
              <a:off x="3887" y="4346"/>
              <a:ext cx="76" cy="76"/>
            </a:xfrm>
            <a:custGeom>
              <a:avLst/>
              <a:gdLst>
                <a:gd name="T0" fmla="*/ 0 w 379"/>
                <a:gd name="T1" fmla="*/ 135 h 380"/>
                <a:gd name="T2" fmla="*/ 244 w 379"/>
                <a:gd name="T3" fmla="*/ 0 h 380"/>
                <a:gd name="T4" fmla="*/ 379 w 379"/>
                <a:gd name="T5" fmla="*/ 245 h 380"/>
                <a:gd name="T6" fmla="*/ 135 w 379"/>
                <a:gd name="T7" fmla="*/ 380 h 380"/>
                <a:gd name="T8" fmla="*/ 0 w 379"/>
                <a:gd name="T9" fmla="*/ 135 h 380"/>
              </a:gdLst>
              <a:ahLst/>
              <a:cxnLst>
                <a:cxn ang="0">
                  <a:pos x="T0" y="T1"/>
                </a:cxn>
                <a:cxn ang="0">
                  <a:pos x="T2" y="T3"/>
                </a:cxn>
                <a:cxn ang="0">
                  <a:pos x="T4" y="T5"/>
                </a:cxn>
                <a:cxn ang="0">
                  <a:pos x="T6" y="T7"/>
                </a:cxn>
                <a:cxn ang="0">
                  <a:pos x="T8" y="T9"/>
                </a:cxn>
              </a:cxnLst>
              <a:rect l="0" t="0" r="r" b="b"/>
              <a:pathLst>
                <a:path w="379" h="380">
                  <a:moveTo>
                    <a:pt x="0" y="135"/>
                  </a:moveTo>
                  <a:lnTo>
                    <a:pt x="244" y="0"/>
                  </a:lnTo>
                  <a:lnTo>
                    <a:pt x="379" y="245"/>
                  </a:lnTo>
                  <a:lnTo>
                    <a:pt x="135" y="380"/>
                  </a:lnTo>
                  <a:lnTo>
                    <a:pt x="0" y="135"/>
                  </a:lnTo>
                  <a:close/>
                </a:path>
              </a:pathLst>
            </a:custGeom>
            <a:solidFill>
              <a:srgbClr val="2733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5" name="Freeform 37"/>
            <p:cNvSpPr>
              <a:spLocks/>
            </p:cNvSpPr>
            <p:nvPr/>
          </p:nvSpPr>
          <p:spPr bwMode="auto">
            <a:xfrm>
              <a:off x="3046" y="3547"/>
              <a:ext cx="243" cy="56"/>
            </a:xfrm>
            <a:custGeom>
              <a:avLst/>
              <a:gdLst>
                <a:gd name="T0" fmla="*/ 182 w 1213"/>
                <a:gd name="T1" fmla="*/ 280 h 280"/>
                <a:gd name="T2" fmla="*/ 1213 w 1213"/>
                <a:gd name="T3" fmla="*/ 280 h 280"/>
                <a:gd name="T4" fmla="*/ 1213 w 1213"/>
                <a:gd name="T5" fmla="*/ 0 h 280"/>
                <a:gd name="T6" fmla="*/ 0 w 1213"/>
                <a:gd name="T7" fmla="*/ 0 h 280"/>
                <a:gd name="T8" fmla="*/ 21 w 1213"/>
                <a:gd name="T9" fmla="*/ 41 h 280"/>
                <a:gd name="T10" fmla="*/ 64 w 1213"/>
                <a:gd name="T11" fmla="*/ 116 h 280"/>
                <a:gd name="T12" fmla="*/ 131 w 1213"/>
                <a:gd name="T13" fmla="*/ 217 h 280"/>
                <a:gd name="T14" fmla="*/ 182 w 1213"/>
                <a:gd name="T15" fmla="*/ 280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3" h="280">
                  <a:moveTo>
                    <a:pt x="182" y="280"/>
                  </a:moveTo>
                  <a:lnTo>
                    <a:pt x="1213" y="280"/>
                  </a:lnTo>
                  <a:lnTo>
                    <a:pt x="1213" y="0"/>
                  </a:lnTo>
                  <a:lnTo>
                    <a:pt x="0" y="0"/>
                  </a:lnTo>
                  <a:lnTo>
                    <a:pt x="21" y="41"/>
                  </a:lnTo>
                  <a:lnTo>
                    <a:pt x="64" y="116"/>
                  </a:lnTo>
                  <a:lnTo>
                    <a:pt x="131" y="217"/>
                  </a:lnTo>
                  <a:lnTo>
                    <a:pt x="182" y="280"/>
                  </a:lnTo>
                  <a:close/>
                </a:path>
              </a:pathLst>
            </a:custGeom>
            <a:solidFill>
              <a:srgbClr val="2733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6" name="Freeform 38"/>
            <p:cNvSpPr>
              <a:spLocks/>
            </p:cNvSpPr>
            <p:nvPr/>
          </p:nvSpPr>
          <p:spPr bwMode="auto">
            <a:xfrm>
              <a:off x="3013" y="3213"/>
              <a:ext cx="568" cy="530"/>
            </a:xfrm>
            <a:custGeom>
              <a:avLst/>
              <a:gdLst>
                <a:gd name="T0" fmla="*/ 2844 w 2844"/>
                <a:gd name="T1" fmla="*/ 2537 h 2649"/>
                <a:gd name="T2" fmla="*/ 2844 w 2844"/>
                <a:gd name="T3" fmla="*/ 0 h 2649"/>
                <a:gd name="T4" fmla="*/ 98 w 2844"/>
                <a:gd name="T5" fmla="*/ 0 h 2649"/>
                <a:gd name="T6" fmla="*/ 82 w 2844"/>
                <a:gd name="T7" fmla="*/ 32 h 2649"/>
                <a:gd name="T8" fmla="*/ 55 w 2844"/>
                <a:gd name="T9" fmla="*/ 99 h 2649"/>
                <a:gd name="T10" fmla="*/ 21 w 2844"/>
                <a:gd name="T11" fmla="*/ 206 h 2649"/>
                <a:gd name="T12" fmla="*/ 0 w 2844"/>
                <a:gd name="T13" fmla="*/ 279 h 2649"/>
                <a:gd name="T14" fmla="*/ 2551 w 2844"/>
                <a:gd name="T15" fmla="*/ 279 h 2649"/>
                <a:gd name="T16" fmla="*/ 2551 w 2844"/>
                <a:gd name="T17" fmla="*/ 2649 h 2649"/>
                <a:gd name="T18" fmla="*/ 2624 w 2844"/>
                <a:gd name="T19" fmla="*/ 2626 h 2649"/>
                <a:gd name="T20" fmla="*/ 2771 w 2844"/>
                <a:gd name="T21" fmla="*/ 2568 h 2649"/>
                <a:gd name="T22" fmla="*/ 2844 w 2844"/>
                <a:gd name="T23" fmla="*/ 2537 h 2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4" h="2649">
                  <a:moveTo>
                    <a:pt x="2844" y="2537"/>
                  </a:moveTo>
                  <a:lnTo>
                    <a:pt x="2844" y="0"/>
                  </a:lnTo>
                  <a:lnTo>
                    <a:pt x="98" y="0"/>
                  </a:lnTo>
                  <a:lnTo>
                    <a:pt x="82" y="32"/>
                  </a:lnTo>
                  <a:lnTo>
                    <a:pt x="55" y="99"/>
                  </a:lnTo>
                  <a:lnTo>
                    <a:pt x="21" y="206"/>
                  </a:lnTo>
                  <a:lnTo>
                    <a:pt x="0" y="279"/>
                  </a:lnTo>
                  <a:lnTo>
                    <a:pt x="2551" y="279"/>
                  </a:lnTo>
                  <a:lnTo>
                    <a:pt x="2551" y="2649"/>
                  </a:lnTo>
                  <a:lnTo>
                    <a:pt x="2624" y="2626"/>
                  </a:lnTo>
                  <a:lnTo>
                    <a:pt x="2771" y="2568"/>
                  </a:lnTo>
                  <a:lnTo>
                    <a:pt x="2844" y="2537"/>
                  </a:lnTo>
                  <a:close/>
                </a:path>
              </a:pathLst>
            </a:custGeom>
            <a:solidFill>
              <a:srgbClr val="27335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spTree>
    <p:extLst>
      <p:ext uri="{BB962C8B-B14F-4D97-AF65-F5344CB8AC3E}">
        <p14:creationId xmlns:p14="http://schemas.microsoft.com/office/powerpoint/2010/main" val="943513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직선 연결선 126"/>
          <p:cNvCxnSpPr/>
          <p:nvPr/>
        </p:nvCxnSpPr>
        <p:spPr>
          <a:xfrm>
            <a:off x="1491048" y="706056"/>
            <a:ext cx="9252000" cy="0"/>
          </a:xfrm>
          <a:prstGeom prst="line">
            <a:avLst/>
          </a:prstGeom>
          <a:ln>
            <a:solidFill>
              <a:srgbClr val="E8C193"/>
            </a:solidFill>
          </a:ln>
        </p:spPr>
        <p:style>
          <a:lnRef idx="1">
            <a:schemeClr val="accent1"/>
          </a:lnRef>
          <a:fillRef idx="0">
            <a:schemeClr val="accent1"/>
          </a:fillRef>
          <a:effectRef idx="0">
            <a:schemeClr val="accent1"/>
          </a:effectRef>
          <a:fontRef idx="minor">
            <a:schemeClr val="tx1"/>
          </a:fontRef>
        </p:style>
      </p:cxnSp>
      <p:sp>
        <p:nvSpPr>
          <p:cNvPr id="128" name="직사각형 127"/>
          <p:cNvSpPr/>
          <p:nvPr/>
        </p:nvSpPr>
        <p:spPr>
          <a:xfrm>
            <a:off x="3069048" y="198224"/>
            <a:ext cx="6096000" cy="877163"/>
          </a:xfrm>
          <a:prstGeom prst="rect">
            <a:avLst/>
          </a:prstGeom>
          <a:solidFill>
            <a:srgbClr val="2E2E31"/>
          </a:solidFill>
        </p:spPr>
        <p:txBody>
          <a:bodyPr>
            <a:spAutoFit/>
          </a:bodyPr>
          <a:lstStyle/>
          <a:p>
            <a:pPr algn="ctr" latinLnBrk="0">
              <a:lnSpc>
                <a:spcPct val="150000"/>
              </a:lnSpc>
              <a:defRPr/>
            </a:pPr>
            <a:r>
              <a:rPr lang="en-US" altLang="zh-TW" sz="3600" b="1" kern="0" dirty="0" smtClean="0">
                <a:solidFill>
                  <a:srgbClr val="E8C193"/>
                </a:solidFill>
                <a:latin typeface="微軟正黑體" panose="020B0604030504040204" pitchFamily="34" charset="-120"/>
                <a:ea typeface="微軟正黑體" panose="020B0604030504040204" pitchFamily="34" charset="-120"/>
              </a:rPr>
              <a:t>Proposal Summary</a:t>
            </a:r>
            <a:endParaRPr lang="zh-TW" altLang="en-US" sz="3600" b="1" kern="0" dirty="0">
              <a:solidFill>
                <a:srgbClr val="E8C193"/>
              </a:solidFill>
              <a:latin typeface="微軟正黑體" panose="020B0604030504040204" pitchFamily="34" charset="-120"/>
              <a:ea typeface="微軟正黑體" panose="020B0604030504040204" pitchFamily="34" charset="-120"/>
            </a:endParaRPr>
          </a:p>
        </p:txBody>
      </p:sp>
      <p:sp>
        <p:nvSpPr>
          <p:cNvPr id="67" name="직사각형 105"/>
          <p:cNvSpPr/>
          <p:nvPr/>
        </p:nvSpPr>
        <p:spPr>
          <a:xfrm>
            <a:off x="784286" y="1114940"/>
            <a:ext cx="10658952" cy="2277547"/>
          </a:xfrm>
          <a:prstGeom prst="rect">
            <a:avLst/>
          </a:prstGeom>
        </p:spPr>
        <p:txBody>
          <a:bodyPr wrap="square">
            <a:spAutoFit/>
          </a:bodyPr>
          <a:lstStyle/>
          <a:p>
            <a:pPr>
              <a:lnSpc>
                <a:spcPct val="150000"/>
              </a:lnSpc>
            </a:pPr>
            <a:r>
              <a:rPr lang="en-US" altLang="zh-TW" sz="2400" b="1" dirty="0" smtClean="0">
                <a:solidFill>
                  <a:srgbClr val="E8C193"/>
                </a:solidFill>
                <a:latin typeface="微軟正黑體" panose="020B0604030504040204" pitchFamily="34" charset="-120"/>
                <a:ea typeface="微軟正黑體" panose="020B0604030504040204" pitchFamily="34" charset="-120"/>
              </a:rPr>
              <a:t>Innovation</a:t>
            </a:r>
            <a:endParaRPr lang="en-US" altLang="zh-TW" sz="2400" b="1" dirty="0">
              <a:solidFill>
                <a:srgbClr val="E8C193"/>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smtClean="0">
                <a:solidFill>
                  <a:schemeClr val="bg1"/>
                </a:solidFill>
                <a:latin typeface="微軟正黑體" panose="020B0604030504040204" pitchFamily="34" charset="-120"/>
                <a:ea typeface="微軟正黑體" panose="020B0604030504040204" pitchFamily="34" charset="-120"/>
              </a:rPr>
              <a:t>This project includes researchers from multiple fields that is unique and </a:t>
            </a:r>
          </a:p>
          <a:p>
            <a:pPr algn="just">
              <a:lnSpc>
                <a:spcPct val="150000"/>
              </a:lnSpc>
            </a:pPr>
            <a:r>
              <a:rPr lang="en-US" altLang="zh-TW" sz="2400" b="1" dirty="0" smtClean="0">
                <a:solidFill>
                  <a:schemeClr val="bg1"/>
                </a:solidFill>
                <a:latin typeface="微軟正黑體" panose="020B0604030504040204" pitchFamily="34" charset="-120"/>
                <a:ea typeface="微軟正黑體" panose="020B0604030504040204" pitchFamily="34" charset="-120"/>
              </a:rPr>
              <a:t>advantageous. The proposed drug delivery system and the drug </a:t>
            </a:r>
          </a:p>
          <a:p>
            <a:pPr algn="just">
              <a:lnSpc>
                <a:spcPct val="150000"/>
              </a:lnSpc>
            </a:pPr>
            <a:r>
              <a:rPr lang="en-US" altLang="zh-TW" sz="2400" b="1" dirty="0" smtClean="0">
                <a:solidFill>
                  <a:schemeClr val="bg1"/>
                </a:solidFill>
                <a:latin typeface="微軟正黑體" panose="020B0604030504040204" pitchFamily="34" charset="-120"/>
                <a:ea typeface="微軟正黑體" panose="020B0604030504040204" pitchFamily="34" charset="-120"/>
              </a:rPr>
              <a:t>detection system have not been reported or patented.</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68" name="직사각형 105"/>
          <p:cNvSpPr/>
          <p:nvPr/>
        </p:nvSpPr>
        <p:spPr>
          <a:xfrm>
            <a:off x="741951" y="3454635"/>
            <a:ext cx="10263843" cy="2277547"/>
          </a:xfrm>
          <a:prstGeom prst="rect">
            <a:avLst/>
          </a:prstGeom>
        </p:spPr>
        <p:txBody>
          <a:bodyPr wrap="square">
            <a:spAutoFit/>
          </a:bodyPr>
          <a:lstStyle/>
          <a:p>
            <a:pPr>
              <a:lnSpc>
                <a:spcPct val="150000"/>
              </a:lnSpc>
            </a:pPr>
            <a:r>
              <a:rPr lang="en-US" altLang="zh-TW" sz="2400" b="1" dirty="0" smtClean="0">
                <a:solidFill>
                  <a:srgbClr val="E8C193"/>
                </a:solidFill>
                <a:latin typeface="微軟正黑體" panose="020B0604030504040204" pitchFamily="34" charset="-120"/>
                <a:ea typeface="微軟正黑體" panose="020B0604030504040204" pitchFamily="34" charset="-120"/>
              </a:rPr>
              <a:t>Scientific Significance</a:t>
            </a:r>
          </a:p>
          <a:p>
            <a:pPr>
              <a:lnSpc>
                <a:spcPct val="150000"/>
              </a:lnSpc>
            </a:pPr>
            <a:r>
              <a:rPr lang="en-US" altLang="zh-TW" sz="2400" b="1" dirty="0" smtClean="0">
                <a:solidFill>
                  <a:schemeClr val="bg1"/>
                </a:solidFill>
                <a:latin typeface="微軟正黑體" panose="020B0604030504040204" pitchFamily="34" charset="-120"/>
                <a:ea typeface="微軟正黑體" panose="020B0604030504040204" pitchFamily="34" charset="-120"/>
              </a:rPr>
              <a:t>BNCT has been approved to treat head &amp; neck cancer by Japan FDA in March, 2020. To expand the scope of BNCT to treat other cancer such </a:t>
            </a:r>
          </a:p>
          <a:p>
            <a:pPr>
              <a:lnSpc>
                <a:spcPct val="150000"/>
              </a:lnSpc>
            </a:pPr>
            <a:r>
              <a:rPr lang="en-US" altLang="zh-TW" sz="2400" b="1" dirty="0" smtClean="0">
                <a:solidFill>
                  <a:schemeClr val="bg1"/>
                </a:solidFill>
                <a:latin typeface="微軟正黑體" panose="020B0604030504040204" pitchFamily="34" charset="-120"/>
                <a:ea typeface="微軟正黑體" panose="020B0604030504040204" pitchFamily="34" charset="-120"/>
              </a:rPr>
              <a:t>as skin cancer would be highly desirable. </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69" name="자유형 23">
            <a:extLst>
              <a:ext uri="{FF2B5EF4-FFF2-40B4-BE49-F238E27FC236}">
                <a16:creationId xmlns:a16="http://schemas.microsoft.com/office/drawing/2014/main" id="{9168FA03-7C9D-41C0-BFCE-F942A72AD297}"/>
              </a:ext>
            </a:extLst>
          </p:cNvPr>
          <p:cNvSpPr>
            <a:spLocks/>
          </p:cNvSpPr>
          <p:nvPr/>
        </p:nvSpPr>
        <p:spPr bwMode="auto">
          <a:xfrm>
            <a:off x="294567" y="1299945"/>
            <a:ext cx="421224" cy="368654"/>
          </a:xfrm>
          <a:custGeom>
            <a:avLst/>
            <a:gdLst>
              <a:gd name="connsiteX0" fmla="*/ 149021 w 448462"/>
              <a:gd name="connsiteY0" fmla="*/ 328125 h 392491"/>
              <a:gd name="connsiteX1" fmla="*/ 210588 w 448462"/>
              <a:gd name="connsiteY1" fmla="*/ 357224 h 392491"/>
              <a:gd name="connsiteX2" fmla="*/ 160375 w 448462"/>
              <a:gd name="connsiteY2" fmla="*/ 391211 h 392491"/>
              <a:gd name="connsiteX3" fmla="*/ 158502 w 448462"/>
              <a:gd name="connsiteY3" fmla="*/ 392025 h 392491"/>
              <a:gd name="connsiteX4" fmla="*/ 156629 w 448462"/>
              <a:gd name="connsiteY4" fmla="*/ 392491 h 392491"/>
              <a:gd name="connsiteX5" fmla="*/ 154757 w 448462"/>
              <a:gd name="connsiteY5" fmla="*/ 392375 h 392491"/>
              <a:gd name="connsiteX6" fmla="*/ 153001 w 448462"/>
              <a:gd name="connsiteY6" fmla="*/ 391676 h 392491"/>
              <a:gd name="connsiteX7" fmla="*/ 151362 w 448462"/>
              <a:gd name="connsiteY7" fmla="*/ 390396 h 392491"/>
              <a:gd name="connsiteX8" fmla="*/ 150075 w 448462"/>
              <a:gd name="connsiteY8" fmla="*/ 388883 h 392491"/>
              <a:gd name="connsiteX9" fmla="*/ 149255 w 448462"/>
              <a:gd name="connsiteY9" fmla="*/ 387137 h 392491"/>
              <a:gd name="connsiteX10" fmla="*/ 149021 w 448462"/>
              <a:gd name="connsiteY10" fmla="*/ 385158 h 392491"/>
              <a:gd name="connsiteX11" fmla="*/ 441235 w 448462"/>
              <a:gd name="connsiteY11" fmla="*/ 0 h 392491"/>
              <a:gd name="connsiteX12" fmla="*/ 442983 w 448462"/>
              <a:gd name="connsiteY12" fmla="*/ 233 h 392491"/>
              <a:gd name="connsiteX13" fmla="*/ 444615 w 448462"/>
              <a:gd name="connsiteY13" fmla="*/ 816 h 392491"/>
              <a:gd name="connsiteX14" fmla="*/ 446131 w 448462"/>
              <a:gd name="connsiteY14" fmla="*/ 1866 h 392491"/>
              <a:gd name="connsiteX15" fmla="*/ 447530 w 448462"/>
              <a:gd name="connsiteY15" fmla="*/ 3615 h 392491"/>
              <a:gd name="connsiteX16" fmla="*/ 448346 w 448462"/>
              <a:gd name="connsiteY16" fmla="*/ 5714 h 392491"/>
              <a:gd name="connsiteX17" fmla="*/ 448462 w 448462"/>
              <a:gd name="connsiteY17" fmla="*/ 7696 h 392491"/>
              <a:gd name="connsiteX18" fmla="*/ 447879 w 448462"/>
              <a:gd name="connsiteY18" fmla="*/ 9911 h 392491"/>
              <a:gd name="connsiteX19" fmla="*/ 307990 w 448462"/>
              <a:gd name="connsiteY19" fmla="*/ 362641 h 392491"/>
              <a:gd name="connsiteX20" fmla="*/ 306708 w 448462"/>
              <a:gd name="connsiteY20" fmla="*/ 364973 h 392491"/>
              <a:gd name="connsiteX21" fmla="*/ 305076 w 448462"/>
              <a:gd name="connsiteY21" fmla="*/ 366955 h 392491"/>
              <a:gd name="connsiteX22" fmla="*/ 303094 w 448462"/>
              <a:gd name="connsiteY22" fmla="*/ 368588 h 392491"/>
              <a:gd name="connsiteX23" fmla="*/ 300646 w 448462"/>
              <a:gd name="connsiteY23" fmla="*/ 369870 h 392491"/>
              <a:gd name="connsiteX24" fmla="*/ 298314 w 448462"/>
              <a:gd name="connsiteY24" fmla="*/ 370570 h 392491"/>
              <a:gd name="connsiteX25" fmla="*/ 295983 w 448462"/>
              <a:gd name="connsiteY25" fmla="*/ 370803 h 392491"/>
              <a:gd name="connsiteX26" fmla="*/ 293068 w 448462"/>
              <a:gd name="connsiteY26" fmla="*/ 370453 h 392491"/>
              <a:gd name="connsiteX27" fmla="*/ 290387 w 448462"/>
              <a:gd name="connsiteY27" fmla="*/ 369404 h 392491"/>
              <a:gd name="connsiteX28" fmla="*/ 148982 w 448462"/>
              <a:gd name="connsiteY28" fmla="*/ 302123 h 392491"/>
              <a:gd name="connsiteX29" fmla="*/ 347858 w 448462"/>
              <a:gd name="connsiteY29" fmla="*/ 102379 h 392491"/>
              <a:gd name="connsiteX30" fmla="*/ 120771 w 448462"/>
              <a:gd name="connsiteY30" fmla="*/ 288830 h 392491"/>
              <a:gd name="connsiteX31" fmla="*/ 7344 w 448462"/>
              <a:gd name="connsiteY31" fmla="*/ 234842 h 392491"/>
              <a:gd name="connsiteX32" fmla="*/ 4896 w 448462"/>
              <a:gd name="connsiteY32" fmla="*/ 233209 h 392491"/>
              <a:gd name="connsiteX33" fmla="*/ 2798 w 448462"/>
              <a:gd name="connsiteY33" fmla="*/ 231227 h 392491"/>
              <a:gd name="connsiteX34" fmla="*/ 1282 w 448462"/>
              <a:gd name="connsiteY34" fmla="*/ 228895 h 392491"/>
              <a:gd name="connsiteX35" fmla="*/ 349 w 448462"/>
              <a:gd name="connsiteY35" fmla="*/ 226213 h 392491"/>
              <a:gd name="connsiteX36" fmla="*/ 0 w 448462"/>
              <a:gd name="connsiteY36" fmla="*/ 223298 h 392491"/>
              <a:gd name="connsiteX37" fmla="*/ 233 w 448462"/>
              <a:gd name="connsiteY37" fmla="*/ 220499 h 392491"/>
              <a:gd name="connsiteX38" fmla="*/ 1165 w 448462"/>
              <a:gd name="connsiteY38" fmla="*/ 217701 h 392491"/>
              <a:gd name="connsiteX39" fmla="*/ 2681 w 448462"/>
              <a:gd name="connsiteY39" fmla="*/ 215252 h 392491"/>
              <a:gd name="connsiteX40" fmla="*/ 4779 w 448462"/>
              <a:gd name="connsiteY40" fmla="*/ 213270 h 392491"/>
              <a:gd name="connsiteX41" fmla="*/ 7227 w 448462"/>
              <a:gd name="connsiteY41" fmla="*/ 211754 h 392491"/>
              <a:gd name="connsiteX42" fmla="*/ 437971 w 448462"/>
              <a:gd name="connsiteY42" fmla="*/ 583 h 392491"/>
              <a:gd name="connsiteX43" fmla="*/ 439603 w 448462"/>
              <a:gd name="connsiteY43" fmla="*/ 117 h 39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8462" h="392491">
                <a:moveTo>
                  <a:pt x="149021" y="328125"/>
                </a:moveTo>
                <a:lnTo>
                  <a:pt x="210588" y="357224"/>
                </a:lnTo>
                <a:lnTo>
                  <a:pt x="160375" y="391211"/>
                </a:lnTo>
                <a:lnTo>
                  <a:pt x="158502" y="392025"/>
                </a:lnTo>
                <a:lnTo>
                  <a:pt x="156629" y="392491"/>
                </a:lnTo>
                <a:lnTo>
                  <a:pt x="154757" y="392375"/>
                </a:lnTo>
                <a:lnTo>
                  <a:pt x="153001" y="391676"/>
                </a:lnTo>
                <a:lnTo>
                  <a:pt x="151362" y="390396"/>
                </a:lnTo>
                <a:lnTo>
                  <a:pt x="150075" y="388883"/>
                </a:lnTo>
                <a:lnTo>
                  <a:pt x="149255" y="387137"/>
                </a:lnTo>
                <a:lnTo>
                  <a:pt x="149021" y="385158"/>
                </a:lnTo>
                <a:close/>
                <a:moveTo>
                  <a:pt x="441235" y="0"/>
                </a:moveTo>
                <a:lnTo>
                  <a:pt x="442983" y="233"/>
                </a:lnTo>
                <a:lnTo>
                  <a:pt x="444615" y="816"/>
                </a:lnTo>
                <a:lnTo>
                  <a:pt x="446131" y="1866"/>
                </a:lnTo>
                <a:lnTo>
                  <a:pt x="447530" y="3615"/>
                </a:lnTo>
                <a:lnTo>
                  <a:pt x="448346" y="5714"/>
                </a:lnTo>
                <a:lnTo>
                  <a:pt x="448462" y="7696"/>
                </a:lnTo>
                <a:lnTo>
                  <a:pt x="447879" y="9911"/>
                </a:lnTo>
                <a:lnTo>
                  <a:pt x="307990" y="362641"/>
                </a:lnTo>
                <a:lnTo>
                  <a:pt x="306708" y="364973"/>
                </a:lnTo>
                <a:lnTo>
                  <a:pt x="305076" y="366955"/>
                </a:lnTo>
                <a:lnTo>
                  <a:pt x="303094" y="368588"/>
                </a:lnTo>
                <a:lnTo>
                  <a:pt x="300646" y="369870"/>
                </a:lnTo>
                <a:lnTo>
                  <a:pt x="298314" y="370570"/>
                </a:lnTo>
                <a:lnTo>
                  <a:pt x="295983" y="370803"/>
                </a:lnTo>
                <a:lnTo>
                  <a:pt x="293068" y="370453"/>
                </a:lnTo>
                <a:lnTo>
                  <a:pt x="290387" y="369404"/>
                </a:lnTo>
                <a:lnTo>
                  <a:pt x="148982" y="302123"/>
                </a:lnTo>
                <a:lnTo>
                  <a:pt x="347858" y="102379"/>
                </a:lnTo>
                <a:lnTo>
                  <a:pt x="120771" y="288830"/>
                </a:lnTo>
                <a:lnTo>
                  <a:pt x="7344" y="234842"/>
                </a:lnTo>
                <a:lnTo>
                  <a:pt x="4896" y="233209"/>
                </a:lnTo>
                <a:lnTo>
                  <a:pt x="2798" y="231227"/>
                </a:lnTo>
                <a:lnTo>
                  <a:pt x="1282" y="228895"/>
                </a:lnTo>
                <a:lnTo>
                  <a:pt x="349" y="226213"/>
                </a:lnTo>
                <a:lnTo>
                  <a:pt x="0" y="223298"/>
                </a:lnTo>
                <a:lnTo>
                  <a:pt x="233" y="220499"/>
                </a:lnTo>
                <a:lnTo>
                  <a:pt x="1165" y="217701"/>
                </a:lnTo>
                <a:lnTo>
                  <a:pt x="2681" y="215252"/>
                </a:lnTo>
                <a:lnTo>
                  <a:pt x="4779" y="213270"/>
                </a:lnTo>
                <a:lnTo>
                  <a:pt x="7227" y="211754"/>
                </a:lnTo>
                <a:lnTo>
                  <a:pt x="437971" y="583"/>
                </a:lnTo>
                <a:lnTo>
                  <a:pt x="439603" y="117"/>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ko-KR" altLang="en-US">
              <a:solidFill>
                <a:schemeClr val="bg1"/>
              </a:solidFill>
            </a:endParaRPr>
          </a:p>
        </p:txBody>
      </p:sp>
      <p:sp>
        <p:nvSpPr>
          <p:cNvPr id="70" name="자유형 23">
            <a:extLst>
              <a:ext uri="{FF2B5EF4-FFF2-40B4-BE49-F238E27FC236}">
                <a16:creationId xmlns:a16="http://schemas.microsoft.com/office/drawing/2014/main" id="{9168FA03-7C9D-41C0-BFCE-F942A72AD297}"/>
              </a:ext>
            </a:extLst>
          </p:cNvPr>
          <p:cNvSpPr>
            <a:spLocks/>
          </p:cNvSpPr>
          <p:nvPr/>
        </p:nvSpPr>
        <p:spPr bwMode="auto">
          <a:xfrm>
            <a:off x="294567" y="3661725"/>
            <a:ext cx="421224" cy="368654"/>
          </a:xfrm>
          <a:custGeom>
            <a:avLst/>
            <a:gdLst>
              <a:gd name="connsiteX0" fmla="*/ 149021 w 448462"/>
              <a:gd name="connsiteY0" fmla="*/ 328125 h 392491"/>
              <a:gd name="connsiteX1" fmla="*/ 210588 w 448462"/>
              <a:gd name="connsiteY1" fmla="*/ 357224 h 392491"/>
              <a:gd name="connsiteX2" fmla="*/ 160375 w 448462"/>
              <a:gd name="connsiteY2" fmla="*/ 391211 h 392491"/>
              <a:gd name="connsiteX3" fmla="*/ 158502 w 448462"/>
              <a:gd name="connsiteY3" fmla="*/ 392025 h 392491"/>
              <a:gd name="connsiteX4" fmla="*/ 156629 w 448462"/>
              <a:gd name="connsiteY4" fmla="*/ 392491 h 392491"/>
              <a:gd name="connsiteX5" fmla="*/ 154757 w 448462"/>
              <a:gd name="connsiteY5" fmla="*/ 392375 h 392491"/>
              <a:gd name="connsiteX6" fmla="*/ 153001 w 448462"/>
              <a:gd name="connsiteY6" fmla="*/ 391676 h 392491"/>
              <a:gd name="connsiteX7" fmla="*/ 151362 w 448462"/>
              <a:gd name="connsiteY7" fmla="*/ 390396 h 392491"/>
              <a:gd name="connsiteX8" fmla="*/ 150075 w 448462"/>
              <a:gd name="connsiteY8" fmla="*/ 388883 h 392491"/>
              <a:gd name="connsiteX9" fmla="*/ 149255 w 448462"/>
              <a:gd name="connsiteY9" fmla="*/ 387137 h 392491"/>
              <a:gd name="connsiteX10" fmla="*/ 149021 w 448462"/>
              <a:gd name="connsiteY10" fmla="*/ 385158 h 392491"/>
              <a:gd name="connsiteX11" fmla="*/ 441235 w 448462"/>
              <a:gd name="connsiteY11" fmla="*/ 0 h 392491"/>
              <a:gd name="connsiteX12" fmla="*/ 442983 w 448462"/>
              <a:gd name="connsiteY12" fmla="*/ 233 h 392491"/>
              <a:gd name="connsiteX13" fmla="*/ 444615 w 448462"/>
              <a:gd name="connsiteY13" fmla="*/ 816 h 392491"/>
              <a:gd name="connsiteX14" fmla="*/ 446131 w 448462"/>
              <a:gd name="connsiteY14" fmla="*/ 1866 h 392491"/>
              <a:gd name="connsiteX15" fmla="*/ 447530 w 448462"/>
              <a:gd name="connsiteY15" fmla="*/ 3615 h 392491"/>
              <a:gd name="connsiteX16" fmla="*/ 448346 w 448462"/>
              <a:gd name="connsiteY16" fmla="*/ 5714 h 392491"/>
              <a:gd name="connsiteX17" fmla="*/ 448462 w 448462"/>
              <a:gd name="connsiteY17" fmla="*/ 7696 h 392491"/>
              <a:gd name="connsiteX18" fmla="*/ 447879 w 448462"/>
              <a:gd name="connsiteY18" fmla="*/ 9911 h 392491"/>
              <a:gd name="connsiteX19" fmla="*/ 307990 w 448462"/>
              <a:gd name="connsiteY19" fmla="*/ 362641 h 392491"/>
              <a:gd name="connsiteX20" fmla="*/ 306708 w 448462"/>
              <a:gd name="connsiteY20" fmla="*/ 364973 h 392491"/>
              <a:gd name="connsiteX21" fmla="*/ 305076 w 448462"/>
              <a:gd name="connsiteY21" fmla="*/ 366955 h 392491"/>
              <a:gd name="connsiteX22" fmla="*/ 303094 w 448462"/>
              <a:gd name="connsiteY22" fmla="*/ 368588 h 392491"/>
              <a:gd name="connsiteX23" fmla="*/ 300646 w 448462"/>
              <a:gd name="connsiteY23" fmla="*/ 369870 h 392491"/>
              <a:gd name="connsiteX24" fmla="*/ 298314 w 448462"/>
              <a:gd name="connsiteY24" fmla="*/ 370570 h 392491"/>
              <a:gd name="connsiteX25" fmla="*/ 295983 w 448462"/>
              <a:gd name="connsiteY25" fmla="*/ 370803 h 392491"/>
              <a:gd name="connsiteX26" fmla="*/ 293068 w 448462"/>
              <a:gd name="connsiteY26" fmla="*/ 370453 h 392491"/>
              <a:gd name="connsiteX27" fmla="*/ 290387 w 448462"/>
              <a:gd name="connsiteY27" fmla="*/ 369404 h 392491"/>
              <a:gd name="connsiteX28" fmla="*/ 148982 w 448462"/>
              <a:gd name="connsiteY28" fmla="*/ 302123 h 392491"/>
              <a:gd name="connsiteX29" fmla="*/ 347858 w 448462"/>
              <a:gd name="connsiteY29" fmla="*/ 102379 h 392491"/>
              <a:gd name="connsiteX30" fmla="*/ 120771 w 448462"/>
              <a:gd name="connsiteY30" fmla="*/ 288830 h 392491"/>
              <a:gd name="connsiteX31" fmla="*/ 7344 w 448462"/>
              <a:gd name="connsiteY31" fmla="*/ 234842 h 392491"/>
              <a:gd name="connsiteX32" fmla="*/ 4896 w 448462"/>
              <a:gd name="connsiteY32" fmla="*/ 233209 h 392491"/>
              <a:gd name="connsiteX33" fmla="*/ 2798 w 448462"/>
              <a:gd name="connsiteY33" fmla="*/ 231227 h 392491"/>
              <a:gd name="connsiteX34" fmla="*/ 1282 w 448462"/>
              <a:gd name="connsiteY34" fmla="*/ 228895 h 392491"/>
              <a:gd name="connsiteX35" fmla="*/ 349 w 448462"/>
              <a:gd name="connsiteY35" fmla="*/ 226213 h 392491"/>
              <a:gd name="connsiteX36" fmla="*/ 0 w 448462"/>
              <a:gd name="connsiteY36" fmla="*/ 223298 h 392491"/>
              <a:gd name="connsiteX37" fmla="*/ 233 w 448462"/>
              <a:gd name="connsiteY37" fmla="*/ 220499 h 392491"/>
              <a:gd name="connsiteX38" fmla="*/ 1165 w 448462"/>
              <a:gd name="connsiteY38" fmla="*/ 217701 h 392491"/>
              <a:gd name="connsiteX39" fmla="*/ 2681 w 448462"/>
              <a:gd name="connsiteY39" fmla="*/ 215252 h 392491"/>
              <a:gd name="connsiteX40" fmla="*/ 4779 w 448462"/>
              <a:gd name="connsiteY40" fmla="*/ 213270 h 392491"/>
              <a:gd name="connsiteX41" fmla="*/ 7227 w 448462"/>
              <a:gd name="connsiteY41" fmla="*/ 211754 h 392491"/>
              <a:gd name="connsiteX42" fmla="*/ 437971 w 448462"/>
              <a:gd name="connsiteY42" fmla="*/ 583 h 392491"/>
              <a:gd name="connsiteX43" fmla="*/ 439603 w 448462"/>
              <a:gd name="connsiteY43" fmla="*/ 117 h 39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8462" h="392491">
                <a:moveTo>
                  <a:pt x="149021" y="328125"/>
                </a:moveTo>
                <a:lnTo>
                  <a:pt x="210588" y="357224"/>
                </a:lnTo>
                <a:lnTo>
                  <a:pt x="160375" y="391211"/>
                </a:lnTo>
                <a:lnTo>
                  <a:pt x="158502" y="392025"/>
                </a:lnTo>
                <a:lnTo>
                  <a:pt x="156629" y="392491"/>
                </a:lnTo>
                <a:lnTo>
                  <a:pt x="154757" y="392375"/>
                </a:lnTo>
                <a:lnTo>
                  <a:pt x="153001" y="391676"/>
                </a:lnTo>
                <a:lnTo>
                  <a:pt x="151362" y="390396"/>
                </a:lnTo>
                <a:lnTo>
                  <a:pt x="150075" y="388883"/>
                </a:lnTo>
                <a:lnTo>
                  <a:pt x="149255" y="387137"/>
                </a:lnTo>
                <a:lnTo>
                  <a:pt x="149021" y="385158"/>
                </a:lnTo>
                <a:close/>
                <a:moveTo>
                  <a:pt x="441235" y="0"/>
                </a:moveTo>
                <a:lnTo>
                  <a:pt x="442983" y="233"/>
                </a:lnTo>
                <a:lnTo>
                  <a:pt x="444615" y="816"/>
                </a:lnTo>
                <a:lnTo>
                  <a:pt x="446131" y="1866"/>
                </a:lnTo>
                <a:lnTo>
                  <a:pt x="447530" y="3615"/>
                </a:lnTo>
                <a:lnTo>
                  <a:pt x="448346" y="5714"/>
                </a:lnTo>
                <a:lnTo>
                  <a:pt x="448462" y="7696"/>
                </a:lnTo>
                <a:lnTo>
                  <a:pt x="447879" y="9911"/>
                </a:lnTo>
                <a:lnTo>
                  <a:pt x="307990" y="362641"/>
                </a:lnTo>
                <a:lnTo>
                  <a:pt x="306708" y="364973"/>
                </a:lnTo>
                <a:lnTo>
                  <a:pt x="305076" y="366955"/>
                </a:lnTo>
                <a:lnTo>
                  <a:pt x="303094" y="368588"/>
                </a:lnTo>
                <a:lnTo>
                  <a:pt x="300646" y="369870"/>
                </a:lnTo>
                <a:lnTo>
                  <a:pt x="298314" y="370570"/>
                </a:lnTo>
                <a:lnTo>
                  <a:pt x="295983" y="370803"/>
                </a:lnTo>
                <a:lnTo>
                  <a:pt x="293068" y="370453"/>
                </a:lnTo>
                <a:lnTo>
                  <a:pt x="290387" y="369404"/>
                </a:lnTo>
                <a:lnTo>
                  <a:pt x="148982" y="302123"/>
                </a:lnTo>
                <a:lnTo>
                  <a:pt x="347858" y="102379"/>
                </a:lnTo>
                <a:lnTo>
                  <a:pt x="120771" y="288830"/>
                </a:lnTo>
                <a:lnTo>
                  <a:pt x="7344" y="234842"/>
                </a:lnTo>
                <a:lnTo>
                  <a:pt x="4896" y="233209"/>
                </a:lnTo>
                <a:lnTo>
                  <a:pt x="2798" y="231227"/>
                </a:lnTo>
                <a:lnTo>
                  <a:pt x="1282" y="228895"/>
                </a:lnTo>
                <a:lnTo>
                  <a:pt x="349" y="226213"/>
                </a:lnTo>
                <a:lnTo>
                  <a:pt x="0" y="223298"/>
                </a:lnTo>
                <a:lnTo>
                  <a:pt x="233" y="220499"/>
                </a:lnTo>
                <a:lnTo>
                  <a:pt x="1165" y="217701"/>
                </a:lnTo>
                <a:lnTo>
                  <a:pt x="2681" y="215252"/>
                </a:lnTo>
                <a:lnTo>
                  <a:pt x="4779" y="213270"/>
                </a:lnTo>
                <a:lnTo>
                  <a:pt x="7227" y="211754"/>
                </a:lnTo>
                <a:lnTo>
                  <a:pt x="437971" y="583"/>
                </a:lnTo>
                <a:lnTo>
                  <a:pt x="439603" y="117"/>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ko-KR" altLang="en-US">
              <a:solidFill>
                <a:schemeClr val="bg1"/>
              </a:solidFill>
            </a:endParaRPr>
          </a:p>
        </p:txBody>
      </p:sp>
    </p:spTree>
    <p:extLst>
      <p:ext uri="{BB962C8B-B14F-4D97-AF65-F5344CB8AC3E}">
        <p14:creationId xmlns:p14="http://schemas.microsoft.com/office/powerpoint/2010/main" val="829337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직선 연결선 126"/>
          <p:cNvCxnSpPr/>
          <p:nvPr/>
        </p:nvCxnSpPr>
        <p:spPr>
          <a:xfrm>
            <a:off x="1491048" y="706056"/>
            <a:ext cx="9252000" cy="0"/>
          </a:xfrm>
          <a:prstGeom prst="line">
            <a:avLst/>
          </a:prstGeom>
          <a:ln>
            <a:solidFill>
              <a:srgbClr val="E8C193"/>
            </a:solidFill>
          </a:ln>
        </p:spPr>
        <p:style>
          <a:lnRef idx="1">
            <a:schemeClr val="accent1"/>
          </a:lnRef>
          <a:fillRef idx="0">
            <a:schemeClr val="accent1"/>
          </a:fillRef>
          <a:effectRef idx="0">
            <a:schemeClr val="accent1"/>
          </a:effectRef>
          <a:fontRef idx="minor">
            <a:schemeClr val="tx1"/>
          </a:fontRef>
        </p:style>
      </p:cxnSp>
      <p:sp>
        <p:nvSpPr>
          <p:cNvPr id="128" name="직사각형 127"/>
          <p:cNvSpPr/>
          <p:nvPr/>
        </p:nvSpPr>
        <p:spPr>
          <a:xfrm>
            <a:off x="3069048" y="253641"/>
            <a:ext cx="6096000" cy="877163"/>
          </a:xfrm>
          <a:prstGeom prst="rect">
            <a:avLst/>
          </a:prstGeom>
          <a:solidFill>
            <a:srgbClr val="2E2E31"/>
          </a:solidFill>
        </p:spPr>
        <p:txBody>
          <a:bodyPr>
            <a:spAutoFit/>
          </a:bodyPr>
          <a:lstStyle/>
          <a:p>
            <a:pPr algn="ctr" latinLnBrk="0">
              <a:lnSpc>
                <a:spcPct val="150000"/>
              </a:lnSpc>
              <a:defRPr/>
            </a:pPr>
            <a:r>
              <a:rPr lang="en-US" altLang="zh-TW" sz="3600" b="1" kern="0" dirty="0" smtClean="0">
                <a:solidFill>
                  <a:srgbClr val="E8C193"/>
                </a:solidFill>
                <a:latin typeface="微軟正黑體" panose="020B0604030504040204" pitchFamily="34" charset="-120"/>
                <a:ea typeface="微軟正黑體" panose="020B0604030504040204" pitchFamily="34" charset="-120"/>
              </a:rPr>
              <a:t>Timeline of this Project</a:t>
            </a:r>
            <a:endParaRPr lang="zh-TW" altLang="en-US" sz="3600" b="1" kern="0" dirty="0">
              <a:solidFill>
                <a:srgbClr val="E8C193"/>
              </a:solidFill>
              <a:latin typeface="微軟正黑體" panose="020B0604030504040204" pitchFamily="34" charset="-120"/>
              <a:ea typeface="微軟正黑體" panose="020B0604030504040204" pitchFamily="34" charset="-120"/>
            </a:endParaRPr>
          </a:p>
        </p:txBody>
      </p:sp>
      <p:sp>
        <p:nvSpPr>
          <p:cNvPr id="22" name="직사각형 121"/>
          <p:cNvSpPr/>
          <p:nvPr/>
        </p:nvSpPr>
        <p:spPr>
          <a:xfrm>
            <a:off x="318003" y="4842423"/>
            <a:ext cx="2339708" cy="900246"/>
          </a:xfrm>
          <a:prstGeom prst="rect">
            <a:avLst/>
          </a:prstGeom>
        </p:spPr>
        <p:txBody>
          <a:bodyPr wrap="square">
            <a:spAutoFit/>
          </a:bodyPr>
          <a:lstStyle/>
          <a:p>
            <a:pPr algn="ctr">
              <a:lnSpc>
                <a:spcPct val="150000"/>
              </a:lnSpc>
            </a:pPr>
            <a:r>
              <a:rPr lang="en-US" altLang="zh-TW" b="1" dirty="0" smtClean="0">
                <a:solidFill>
                  <a:srgbClr val="FFFF00"/>
                </a:solidFill>
                <a:latin typeface="微軟正黑體" panose="020B0604030504040204" pitchFamily="34" charset="-120"/>
                <a:ea typeface="微軟正黑體" panose="020B0604030504040204" pitchFamily="34" charset="-120"/>
              </a:rPr>
              <a:t>Micro-needle </a:t>
            </a:r>
          </a:p>
          <a:p>
            <a:pPr algn="ctr">
              <a:lnSpc>
                <a:spcPct val="150000"/>
              </a:lnSpc>
            </a:pPr>
            <a:r>
              <a:rPr lang="en-US" altLang="zh-TW" b="1" dirty="0" smtClean="0">
                <a:solidFill>
                  <a:srgbClr val="FFFF00"/>
                </a:solidFill>
                <a:latin typeface="微軟正黑體" panose="020B0604030504040204" pitchFamily="34" charset="-120"/>
                <a:ea typeface="微軟正黑體" panose="020B0604030504040204" pitchFamily="34" charset="-120"/>
              </a:rPr>
              <a:t>Fabrication</a:t>
            </a:r>
          </a:p>
        </p:txBody>
      </p:sp>
      <p:sp>
        <p:nvSpPr>
          <p:cNvPr id="23" name="사각형: 둥근 모서리 4">
            <a:extLst>
              <a:ext uri="{FF2B5EF4-FFF2-40B4-BE49-F238E27FC236}">
                <a16:creationId xmlns:a16="http://schemas.microsoft.com/office/drawing/2014/main" id="{F83799F6-3BB4-4E3B-8B96-D7B41DA2C0C2}"/>
              </a:ext>
            </a:extLst>
          </p:cNvPr>
          <p:cNvSpPr/>
          <p:nvPr/>
        </p:nvSpPr>
        <p:spPr>
          <a:xfrm>
            <a:off x="301404" y="3923894"/>
            <a:ext cx="11520000" cy="122841"/>
          </a:xfrm>
          <a:prstGeom prst="roundRect">
            <a:avLst>
              <a:gd name="adj" fmla="val 50000"/>
            </a:avLst>
          </a:prstGeom>
          <a:solidFill>
            <a:schemeClr val="accent4">
              <a:lumMod val="75000"/>
            </a:schemeClr>
          </a:solidFill>
          <a:ln w="19050">
            <a:solidFill>
              <a:srgbClr val="E8C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24" name="사각형: 둥근 모서리 5">
            <a:extLst>
              <a:ext uri="{FF2B5EF4-FFF2-40B4-BE49-F238E27FC236}">
                <a16:creationId xmlns:a16="http://schemas.microsoft.com/office/drawing/2014/main" id="{E0B81EAA-853A-4E69-B1EC-917056A5ECBF}"/>
              </a:ext>
            </a:extLst>
          </p:cNvPr>
          <p:cNvSpPr/>
          <p:nvPr/>
        </p:nvSpPr>
        <p:spPr>
          <a:xfrm>
            <a:off x="623837" y="3843587"/>
            <a:ext cx="74519" cy="396000"/>
          </a:xfrm>
          <a:prstGeom prst="roundRect">
            <a:avLst>
              <a:gd name="adj" fmla="val 50000"/>
            </a:avLst>
          </a:prstGeom>
          <a:solidFill>
            <a:schemeClr val="bg1"/>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cxnSp>
        <p:nvCxnSpPr>
          <p:cNvPr id="31" name="직선 연결선 13">
            <a:extLst>
              <a:ext uri="{FF2B5EF4-FFF2-40B4-BE49-F238E27FC236}">
                <a16:creationId xmlns:a16="http://schemas.microsoft.com/office/drawing/2014/main" id="{2D1374BA-1C69-460F-94DE-D6679B8D3A32}"/>
              </a:ext>
            </a:extLst>
          </p:cNvPr>
          <p:cNvCxnSpPr>
            <a:endCxn id="24" idx="0"/>
          </p:cNvCxnSpPr>
          <p:nvPr/>
        </p:nvCxnSpPr>
        <p:spPr>
          <a:xfrm flipH="1">
            <a:off x="661097" y="3253047"/>
            <a:ext cx="4098" cy="590540"/>
          </a:xfrm>
          <a:prstGeom prst="line">
            <a:avLst/>
          </a:prstGeom>
          <a:ln w="28575">
            <a:solidFill>
              <a:srgbClr val="FF9933"/>
            </a:solidFill>
            <a:prstDash val="sysDash"/>
          </a:ln>
        </p:spPr>
        <p:style>
          <a:lnRef idx="1">
            <a:schemeClr val="accent1"/>
          </a:lnRef>
          <a:fillRef idx="0">
            <a:schemeClr val="accent1"/>
          </a:fillRef>
          <a:effectRef idx="0">
            <a:schemeClr val="accent1"/>
          </a:effectRef>
          <a:fontRef idx="minor">
            <a:schemeClr val="tx1"/>
          </a:fontRef>
        </p:style>
      </p:cxnSp>
      <p:sp>
        <p:nvSpPr>
          <p:cNvPr id="32" name="사각형: 둥근 모서리 15">
            <a:extLst>
              <a:ext uri="{FF2B5EF4-FFF2-40B4-BE49-F238E27FC236}">
                <a16:creationId xmlns:a16="http://schemas.microsoft.com/office/drawing/2014/main" id="{1B13D936-9A25-417B-962A-072D7253F1F7}"/>
              </a:ext>
            </a:extLst>
          </p:cNvPr>
          <p:cNvSpPr/>
          <p:nvPr/>
        </p:nvSpPr>
        <p:spPr>
          <a:xfrm>
            <a:off x="1451320" y="3843586"/>
            <a:ext cx="74519" cy="396000"/>
          </a:xfrm>
          <a:prstGeom prst="roundRect">
            <a:avLst>
              <a:gd name="adj" fmla="val 50000"/>
            </a:avLst>
          </a:prstGeom>
          <a:solidFill>
            <a:schemeClr val="bg1"/>
          </a:solidFill>
          <a:ln w="28575">
            <a:solidFill>
              <a:srgbClr val="E8C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cxnSp>
        <p:nvCxnSpPr>
          <p:cNvPr id="33" name="직선 연결선 16">
            <a:extLst>
              <a:ext uri="{FF2B5EF4-FFF2-40B4-BE49-F238E27FC236}">
                <a16:creationId xmlns:a16="http://schemas.microsoft.com/office/drawing/2014/main" id="{1C6513FD-908A-4166-8761-9CD79874B91E}"/>
              </a:ext>
            </a:extLst>
          </p:cNvPr>
          <p:cNvCxnSpPr/>
          <p:nvPr/>
        </p:nvCxnSpPr>
        <p:spPr>
          <a:xfrm flipH="1">
            <a:off x="1484481" y="4239587"/>
            <a:ext cx="4098" cy="590540"/>
          </a:xfrm>
          <a:prstGeom prst="line">
            <a:avLst/>
          </a:prstGeom>
          <a:ln w="28575">
            <a:solidFill>
              <a:srgbClr val="E8C193"/>
            </a:solidFill>
            <a:prstDash val="sysDash"/>
          </a:ln>
        </p:spPr>
        <p:style>
          <a:lnRef idx="1">
            <a:schemeClr val="accent1"/>
          </a:lnRef>
          <a:fillRef idx="0">
            <a:schemeClr val="accent1"/>
          </a:fillRef>
          <a:effectRef idx="0">
            <a:schemeClr val="accent1"/>
          </a:effectRef>
          <a:fontRef idx="minor">
            <a:schemeClr val="tx1"/>
          </a:fontRef>
        </p:style>
      </p:cxnSp>
      <p:sp>
        <p:nvSpPr>
          <p:cNvPr id="41" name="타원 32">
            <a:extLst>
              <a:ext uri="{FF2B5EF4-FFF2-40B4-BE49-F238E27FC236}">
                <a16:creationId xmlns:a16="http://schemas.microsoft.com/office/drawing/2014/main" id="{E265645C-94F4-45CB-BE77-5997239D1444}"/>
              </a:ext>
            </a:extLst>
          </p:cNvPr>
          <p:cNvSpPr/>
          <p:nvPr/>
        </p:nvSpPr>
        <p:spPr>
          <a:xfrm>
            <a:off x="431411" y="2866861"/>
            <a:ext cx="514036" cy="514036"/>
          </a:xfrm>
          <a:prstGeom prst="ellipse">
            <a:avLst/>
          </a:prstGeom>
          <a:solidFill>
            <a:schemeClr val="bg1"/>
          </a:solid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49" name="Freeform 9">
            <a:extLst>
              <a:ext uri="{FF2B5EF4-FFF2-40B4-BE49-F238E27FC236}">
                <a16:creationId xmlns:a16="http://schemas.microsoft.com/office/drawing/2014/main" id="{5063BC4F-DB97-48BF-851C-DBD3456A64C6}"/>
              </a:ext>
            </a:extLst>
          </p:cNvPr>
          <p:cNvSpPr>
            <a:spLocks/>
          </p:cNvSpPr>
          <p:nvPr/>
        </p:nvSpPr>
        <p:spPr bwMode="auto">
          <a:xfrm>
            <a:off x="604087" y="3020196"/>
            <a:ext cx="160485" cy="211790"/>
          </a:xfrm>
          <a:custGeom>
            <a:avLst/>
            <a:gdLst>
              <a:gd name="T0" fmla="*/ 1093 w 9310"/>
              <a:gd name="T1" fmla="*/ 12245 h 12286"/>
              <a:gd name="T2" fmla="*/ 582 w 9310"/>
              <a:gd name="T3" fmla="*/ 12007 h 12286"/>
              <a:gd name="T4" fmla="*/ 279 w 9310"/>
              <a:gd name="T5" fmla="*/ 11710 h 12286"/>
              <a:gd name="T6" fmla="*/ 42 w 9310"/>
              <a:gd name="T7" fmla="*/ 11209 h 12286"/>
              <a:gd name="T8" fmla="*/ 0 w 9310"/>
              <a:gd name="T9" fmla="*/ 1919 h 12286"/>
              <a:gd name="T10" fmla="*/ 117 w 9310"/>
              <a:gd name="T11" fmla="*/ 1260 h 12286"/>
              <a:gd name="T12" fmla="*/ 498 w 9310"/>
              <a:gd name="T13" fmla="*/ 629 h 12286"/>
              <a:gd name="T14" fmla="*/ 1088 w 9310"/>
              <a:gd name="T15" fmla="*/ 189 h 12286"/>
              <a:gd name="T16" fmla="*/ 1821 w 9310"/>
              <a:gd name="T17" fmla="*/ 1 h 12286"/>
              <a:gd name="T18" fmla="*/ 7682 w 9310"/>
              <a:gd name="T19" fmla="*/ 22 h 12286"/>
              <a:gd name="T20" fmla="*/ 8385 w 9310"/>
              <a:gd name="T21" fmla="*/ 278 h 12286"/>
              <a:gd name="T22" fmla="*/ 8929 w 9310"/>
              <a:gd name="T23" fmla="*/ 772 h 12286"/>
              <a:gd name="T24" fmla="*/ 9250 w 9310"/>
              <a:gd name="T25" fmla="*/ 1440 h 12286"/>
              <a:gd name="T26" fmla="*/ 9310 w 9310"/>
              <a:gd name="T27" fmla="*/ 8471 h 12286"/>
              <a:gd name="T28" fmla="*/ 9201 w 9310"/>
              <a:gd name="T29" fmla="*/ 8777 h 12286"/>
              <a:gd name="T30" fmla="*/ 8880 w 9310"/>
              <a:gd name="T31" fmla="*/ 8949 h 12286"/>
              <a:gd name="T32" fmla="*/ 8601 w 9310"/>
              <a:gd name="T33" fmla="*/ 8894 h 12286"/>
              <a:gd name="T34" fmla="*/ 8370 w 9310"/>
              <a:gd name="T35" fmla="*/ 8615 h 12286"/>
              <a:gd name="T36" fmla="*/ 8349 w 9310"/>
              <a:gd name="T37" fmla="*/ 1870 h 12286"/>
              <a:gd name="T38" fmla="*/ 8255 w 9310"/>
              <a:gd name="T39" fmla="*/ 1503 h 12286"/>
              <a:gd name="T40" fmla="*/ 8035 w 9310"/>
              <a:gd name="T41" fmla="*/ 1209 h 12286"/>
              <a:gd name="T42" fmla="*/ 7720 w 9310"/>
              <a:gd name="T43" fmla="*/ 1018 h 12286"/>
              <a:gd name="T44" fmla="*/ 7390 w 9310"/>
              <a:gd name="T45" fmla="*/ 960 h 12286"/>
              <a:gd name="T46" fmla="*/ 1680 w 9310"/>
              <a:gd name="T47" fmla="*/ 989 h 12286"/>
              <a:gd name="T48" fmla="*/ 1346 w 9310"/>
              <a:gd name="T49" fmla="*/ 1150 h 12286"/>
              <a:gd name="T50" fmla="*/ 1098 w 9310"/>
              <a:gd name="T51" fmla="*/ 1423 h 12286"/>
              <a:gd name="T52" fmla="*/ 970 w 9310"/>
              <a:gd name="T53" fmla="*/ 1774 h 12286"/>
              <a:gd name="T54" fmla="*/ 962 w 9310"/>
              <a:gd name="T55" fmla="*/ 10904 h 12286"/>
              <a:gd name="T56" fmla="*/ 1091 w 9310"/>
              <a:gd name="T57" fmla="*/ 11185 h 12286"/>
              <a:gd name="T58" fmla="*/ 1405 w 9310"/>
              <a:gd name="T59" fmla="*/ 11326 h 12286"/>
              <a:gd name="T60" fmla="*/ 1677 w 9310"/>
              <a:gd name="T61" fmla="*/ 11273 h 12286"/>
              <a:gd name="T62" fmla="*/ 4346 w 9310"/>
              <a:gd name="T63" fmla="*/ 8559 h 12286"/>
              <a:gd name="T64" fmla="*/ 4655 w 9310"/>
              <a:gd name="T65" fmla="*/ 8448 h 12286"/>
              <a:gd name="T66" fmla="*/ 4964 w 9310"/>
              <a:gd name="T67" fmla="*/ 8559 h 12286"/>
              <a:gd name="T68" fmla="*/ 7633 w 9310"/>
              <a:gd name="T69" fmla="*/ 11273 h 12286"/>
              <a:gd name="T70" fmla="*/ 7902 w 9310"/>
              <a:gd name="T71" fmla="*/ 11326 h 12286"/>
              <a:gd name="T72" fmla="*/ 8215 w 9310"/>
              <a:gd name="T73" fmla="*/ 11182 h 12286"/>
              <a:gd name="T74" fmla="*/ 8349 w 9310"/>
              <a:gd name="T75" fmla="*/ 10897 h 12286"/>
              <a:gd name="T76" fmla="*/ 8408 w 9310"/>
              <a:gd name="T77" fmla="*/ 10618 h 12286"/>
              <a:gd name="T78" fmla="*/ 8687 w 9310"/>
              <a:gd name="T79" fmla="*/ 10387 h 12286"/>
              <a:gd name="T80" fmla="*/ 8974 w 9310"/>
              <a:gd name="T81" fmla="*/ 10387 h 12286"/>
              <a:gd name="T82" fmla="*/ 9253 w 9310"/>
              <a:gd name="T83" fmla="*/ 10618 h 12286"/>
              <a:gd name="T84" fmla="*/ 9309 w 9310"/>
              <a:gd name="T85" fmla="*/ 10920 h 12286"/>
              <a:gd name="T86" fmla="*/ 9174 w 9310"/>
              <a:gd name="T87" fmla="*/ 11466 h 12286"/>
              <a:gd name="T88" fmla="*/ 8890 w 9310"/>
              <a:gd name="T89" fmla="*/ 11865 h 12286"/>
              <a:gd name="T90" fmla="*/ 8474 w 9310"/>
              <a:gd name="T91" fmla="*/ 12151 h 12286"/>
              <a:gd name="T92" fmla="*/ 7913 w 9310"/>
              <a:gd name="T93" fmla="*/ 12286 h 12286"/>
              <a:gd name="T94" fmla="*/ 7489 w 9310"/>
              <a:gd name="T95" fmla="*/ 12242 h 12286"/>
              <a:gd name="T96" fmla="*/ 6997 w 9310"/>
              <a:gd name="T97" fmla="*/ 12001 h 12286"/>
              <a:gd name="T98" fmla="*/ 2472 w 9310"/>
              <a:gd name="T99" fmla="*/ 11859 h 12286"/>
              <a:gd name="T100" fmla="*/ 2080 w 9310"/>
              <a:gd name="T101" fmla="*/ 12145 h 12286"/>
              <a:gd name="T102" fmla="*/ 1545 w 9310"/>
              <a:gd name="T103" fmla="*/ 12285 h 1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0" h="12286">
                <a:moveTo>
                  <a:pt x="1447" y="12286"/>
                </a:moveTo>
                <a:lnTo>
                  <a:pt x="1375" y="12286"/>
                </a:lnTo>
                <a:lnTo>
                  <a:pt x="1232" y="12272"/>
                </a:lnTo>
                <a:lnTo>
                  <a:pt x="1093" y="12245"/>
                </a:lnTo>
                <a:lnTo>
                  <a:pt x="957" y="12203"/>
                </a:lnTo>
                <a:lnTo>
                  <a:pt x="826" y="12150"/>
                </a:lnTo>
                <a:lnTo>
                  <a:pt x="700" y="12085"/>
                </a:lnTo>
                <a:lnTo>
                  <a:pt x="582" y="12007"/>
                </a:lnTo>
                <a:lnTo>
                  <a:pt x="471" y="11918"/>
                </a:lnTo>
                <a:lnTo>
                  <a:pt x="419" y="11869"/>
                </a:lnTo>
                <a:lnTo>
                  <a:pt x="370" y="11818"/>
                </a:lnTo>
                <a:lnTo>
                  <a:pt x="279" y="11710"/>
                </a:lnTo>
                <a:lnTo>
                  <a:pt x="202" y="11595"/>
                </a:lnTo>
                <a:lnTo>
                  <a:pt x="135" y="11471"/>
                </a:lnTo>
                <a:lnTo>
                  <a:pt x="82" y="11343"/>
                </a:lnTo>
                <a:lnTo>
                  <a:pt x="42" y="11209"/>
                </a:lnTo>
                <a:lnTo>
                  <a:pt x="14" y="11070"/>
                </a:lnTo>
                <a:lnTo>
                  <a:pt x="1" y="10927"/>
                </a:lnTo>
                <a:lnTo>
                  <a:pt x="0" y="10855"/>
                </a:lnTo>
                <a:lnTo>
                  <a:pt x="0" y="1919"/>
                </a:lnTo>
                <a:lnTo>
                  <a:pt x="1" y="1821"/>
                </a:lnTo>
                <a:lnTo>
                  <a:pt x="22" y="1627"/>
                </a:lnTo>
                <a:lnTo>
                  <a:pt x="60" y="1440"/>
                </a:lnTo>
                <a:lnTo>
                  <a:pt x="117" y="1260"/>
                </a:lnTo>
                <a:lnTo>
                  <a:pt x="189" y="1089"/>
                </a:lnTo>
                <a:lnTo>
                  <a:pt x="278" y="924"/>
                </a:lnTo>
                <a:lnTo>
                  <a:pt x="382" y="772"/>
                </a:lnTo>
                <a:lnTo>
                  <a:pt x="498" y="629"/>
                </a:lnTo>
                <a:lnTo>
                  <a:pt x="629" y="498"/>
                </a:lnTo>
                <a:lnTo>
                  <a:pt x="772" y="382"/>
                </a:lnTo>
                <a:lnTo>
                  <a:pt x="924" y="278"/>
                </a:lnTo>
                <a:lnTo>
                  <a:pt x="1088" y="189"/>
                </a:lnTo>
                <a:lnTo>
                  <a:pt x="1260" y="117"/>
                </a:lnTo>
                <a:lnTo>
                  <a:pt x="1440" y="60"/>
                </a:lnTo>
                <a:lnTo>
                  <a:pt x="1627" y="22"/>
                </a:lnTo>
                <a:lnTo>
                  <a:pt x="1821" y="1"/>
                </a:lnTo>
                <a:lnTo>
                  <a:pt x="1919" y="0"/>
                </a:lnTo>
                <a:lnTo>
                  <a:pt x="7390" y="0"/>
                </a:lnTo>
                <a:lnTo>
                  <a:pt x="7489" y="1"/>
                </a:lnTo>
                <a:lnTo>
                  <a:pt x="7682" y="22"/>
                </a:lnTo>
                <a:lnTo>
                  <a:pt x="7869" y="60"/>
                </a:lnTo>
                <a:lnTo>
                  <a:pt x="8049" y="117"/>
                </a:lnTo>
                <a:lnTo>
                  <a:pt x="8222" y="189"/>
                </a:lnTo>
                <a:lnTo>
                  <a:pt x="8385" y="278"/>
                </a:lnTo>
                <a:lnTo>
                  <a:pt x="8539" y="382"/>
                </a:lnTo>
                <a:lnTo>
                  <a:pt x="8681" y="498"/>
                </a:lnTo>
                <a:lnTo>
                  <a:pt x="8811" y="629"/>
                </a:lnTo>
                <a:lnTo>
                  <a:pt x="8929" y="772"/>
                </a:lnTo>
                <a:lnTo>
                  <a:pt x="9033" y="924"/>
                </a:lnTo>
                <a:lnTo>
                  <a:pt x="9120" y="1089"/>
                </a:lnTo>
                <a:lnTo>
                  <a:pt x="9194" y="1260"/>
                </a:lnTo>
                <a:lnTo>
                  <a:pt x="9250" y="1440"/>
                </a:lnTo>
                <a:lnTo>
                  <a:pt x="9289" y="1627"/>
                </a:lnTo>
                <a:lnTo>
                  <a:pt x="9308" y="1821"/>
                </a:lnTo>
                <a:lnTo>
                  <a:pt x="9310" y="1919"/>
                </a:lnTo>
                <a:lnTo>
                  <a:pt x="9310" y="8471"/>
                </a:lnTo>
                <a:lnTo>
                  <a:pt x="9308" y="8521"/>
                </a:lnTo>
                <a:lnTo>
                  <a:pt x="9289" y="8615"/>
                </a:lnTo>
                <a:lnTo>
                  <a:pt x="9253" y="8700"/>
                </a:lnTo>
                <a:lnTo>
                  <a:pt x="9201" y="8777"/>
                </a:lnTo>
                <a:lnTo>
                  <a:pt x="9136" y="8842"/>
                </a:lnTo>
                <a:lnTo>
                  <a:pt x="9058" y="8894"/>
                </a:lnTo>
                <a:lnTo>
                  <a:pt x="8974" y="8930"/>
                </a:lnTo>
                <a:lnTo>
                  <a:pt x="8880" y="8949"/>
                </a:lnTo>
                <a:lnTo>
                  <a:pt x="8830" y="8952"/>
                </a:lnTo>
                <a:lnTo>
                  <a:pt x="8781" y="8949"/>
                </a:lnTo>
                <a:lnTo>
                  <a:pt x="8687" y="8930"/>
                </a:lnTo>
                <a:lnTo>
                  <a:pt x="8601" y="8894"/>
                </a:lnTo>
                <a:lnTo>
                  <a:pt x="8524" y="8842"/>
                </a:lnTo>
                <a:lnTo>
                  <a:pt x="8460" y="8777"/>
                </a:lnTo>
                <a:lnTo>
                  <a:pt x="8408" y="8700"/>
                </a:lnTo>
                <a:lnTo>
                  <a:pt x="8370" y="8615"/>
                </a:lnTo>
                <a:lnTo>
                  <a:pt x="8352" y="8521"/>
                </a:lnTo>
                <a:lnTo>
                  <a:pt x="8350" y="8471"/>
                </a:lnTo>
                <a:lnTo>
                  <a:pt x="8350" y="1919"/>
                </a:lnTo>
                <a:lnTo>
                  <a:pt x="8349" y="1870"/>
                </a:lnTo>
                <a:lnTo>
                  <a:pt x="8340" y="1774"/>
                </a:lnTo>
                <a:lnTo>
                  <a:pt x="8320" y="1680"/>
                </a:lnTo>
                <a:lnTo>
                  <a:pt x="8293" y="1590"/>
                </a:lnTo>
                <a:lnTo>
                  <a:pt x="8255" y="1503"/>
                </a:lnTo>
                <a:lnTo>
                  <a:pt x="8211" y="1423"/>
                </a:lnTo>
                <a:lnTo>
                  <a:pt x="8160" y="1346"/>
                </a:lnTo>
                <a:lnTo>
                  <a:pt x="8101" y="1274"/>
                </a:lnTo>
                <a:lnTo>
                  <a:pt x="8035" y="1209"/>
                </a:lnTo>
                <a:lnTo>
                  <a:pt x="7964" y="1150"/>
                </a:lnTo>
                <a:lnTo>
                  <a:pt x="7888" y="1099"/>
                </a:lnTo>
                <a:lnTo>
                  <a:pt x="7806" y="1054"/>
                </a:lnTo>
                <a:lnTo>
                  <a:pt x="7720" y="1018"/>
                </a:lnTo>
                <a:lnTo>
                  <a:pt x="7630" y="989"/>
                </a:lnTo>
                <a:lnTo>
                  <a:pt x="7537" y="970"/>
                </a:lnTo>
                <a:lnTo>
                  <a:pt x="7440" y="960"/>
                </a:lnTo>
                <a:lnTo>
                  <a:pt x="7390" y="960"/>
                </a:lnTo>
                <a:lnTo>
                  <a:pt x="1919" y="960"/>
                </a:lnTo>
                <a:lnTo>
                  <a:pt x="1870" y="960"/>
                </a:lnTo>
                <a:lnTo>
                  <a:pt x="1774" y="970"/>
                </a:lnTo>
                <a:lnTo>
                  <a:pt x="1680" y="989"/>
                </a:lnTo>
                <a:lnTo>
                  <a:pt x="1589" y="1018"/>
                </a:lnTo>
                <a:lnTo>
                  <a:pt x="1503" y="1054"/>
                </a:lnTo>
                <a:lnTo>
                  <a:pt x="1422" y="1099"/>
                </a:lnTo>
                <a:lnTo>
                  <a:pt x="1346" y="1150"/>
                </a:lnTo>
                <a:lnTo>
                  <a:pt x="1274" y="1209"/>
                </a:lnTo>
                <a:lnTo>
                  <a:pt x="1209" y="1274"/>
                </a:lnTo>
                <a:lnTo>
                  <a:pt x="1150" y="1346"/>
                </a:lnTo>
                <a:lnTo>
                  <a:pt x="1098" y="1423"/>
                </a:lnTo>
                <a:lnTo>
                  <a:pt x="1054" y="1503"/>
                </a:lnTo>
                <a:lnTo>
                  <a:pt x="1018" y="1590"/>
                </a:lnTo>
                <a:lnTo>
                  <a:pt x="989" y="1680"/>
                </a:lnTo>
                <a:lnTo>
                  <a:pt x="970" y="1774"/>
                </a:lnTo>
                <a:lnTo>
                  <a:pt x="960" y="1870"/>
                </a:lnTo>
                <a:lnTo>
                  <a:pt x="960" y="1919"/>
                </a:lnTo>
                <a:lnTo>
                  <a:pt x="960" y="10855"/>
                </a:lnTo>
                <a:lnTo>
                  <a:pt x="962" y="10904"/>
                </a:lnTo>
                <a:lnTo>
                  <a:pt x="978" y="10995"/>
                </a:lnTo>
                <a:lnTo>
                  <a:pt x="1011" y="11078"/>
                </a:lnTo>
                <a:lnTo>
                  <a:pt x="1061" y="11152"/>
                </a:lnTo>
                <a:lnTo>
                  <a:pt x="1091" y="11185"/>
                </a:lnTo>
                <a:lnTo>
                  <a:pt x="1129" y="11218"/>
                </a:lnTo>
                <a:lnTo>
                  <a:pt x="1212" y="11271"/>
                </a:lnTo>
                <a:lnTo>
                  <a:pt x="1306" y="11307"/>
                </a:lnTo>
                <a:lnTo>
                  <a:pt x="1405" y="11326"/>
                </a:lnTo>
                <a:lnTo>
                  <a:pt x="1456" y="11327"/>
                </a:lnTo>
                <a:lnTo>
                  <a:pt x="1504" y="11325"/>
                </a:lnTo>
                <a:lnTo>
                  <a:pt x="1595" y="11307"/>
                </a:lnTo>
                <a:lnTo>
                  <a:pt x="1677" y="11273"/>
                </a:lnTo>
                <a:lnTo>
                  <a:pt x="1751" y="11222"/>
                </a:lnTo>
                <a:lnTo>
                  <a:pt x="1784" y="11191"/>
                </a:lnTo>
                <a:lnTo>
                  <a:pt x="4310" y="8592"/>
                </a:lnTo>
                <a:lnTo>
                  <a:pt x="4346" y="8559"/>
                </a:lnTo>
                <a:lnTo>
                  <a:pt x="4426" y="8505"/>
                </a:lnTo>
                <a:lnTo>
                  <a:pt x="4513" y="8468"/>
                </a:lnTo>
                <a:lnTo>
                  <a:pt x="4607" y="8449"/>
                </a:lnTo>
                <a:lnTo>
                  <a:pt x="4655" y="8448"/>
                </a:lnTo>
                <a:lnTo>
                  <a:pt x="4703" y="8449"/>
                </a:lnTo>
                <a:lnTo>
                  <a:pt x="4797" y="8468"/>
                </a:lnTo>
                <a:lnTo>
                  <a:pt x="4885" y="8505"/>
                </a:lnTo>
                <a:lnTo>
                  <a:pt x="4964" y="8559"/>
                </a:lnTo>
                <a:lnTo>
                  <a:pt x="4999" y="8592"/>
                </a:lnTo>
                <a:lnTo>
                  <a:pt x="7527" y="11191"/>
                </a:lnTo>
                <a:lnTo>
                  <a:pt x="7560" y="11222"/>
                </a:lnTo>
                <a:lnTo>
                  <a:pt x="7633" y="11273"/>
                </a:lnTo>
                <a:lnTo>
                  <a:pt x="7714" y="11307"/>
                </a:lnTo>
                <a:lnTo>
                  <a:pt x="7803" y="11325"/>
                </a:lnTo>
                <a:lnTo>
                  <a:pt x="7852" y="11327"/>
                </a:lnTo>
                <a:lnTo>
                  <a:pt x="7902" y="11326"/>
                </a:lnTo>
                <a:lnTo>
                  <a:pt x="8002" y="11306"/>
                </a:lnTo>
                <a:lnTo>
                  <a:pt x="8095" y="11270"/>
                </a:lnTo>
                <a:lnTo>
                  <a:pt x="8179" y="11215"/>
                </a:lnTo>
                <a:lnTo>
                  <a:pt x="8215" y="11182"/>
                </a:lnTo>
                <a:lnTo>
                  <a:pt x="8248" y="11148"/>
                </a:lnTo>
                <a:lnTo>
                  <a:pt x="8298" y="11073"/>
                </a:lnTo>
                <a:lnTo>
                  <a:pt x="8331" y="10989"/>
                </a:lnTo>
                <a:lnTo>
                  <a:pt x="8349" y="10897"/>
                </a:lnTo>
                <a:lnTo>
                  <a:pt x="8350" y="10847"/>
                </a:lnTo>
                <a:lnTo>
                  <a:pt x="8352" y="10798"/>
                </a:lnTo>
                <a:lnTo>
                  <a:pt x="8370" y="10704"/>
                </a:lnTo>
                <a:lnTo>
                  <a:pt x="8408" y="10618"/>
                </a:lnTo>
                <a:lnTo>
                  <a:pt x="8460" y="10541"/>
                </a:lnTo>
                <a:lnTo>
                  <a:pt x="8524" y="10477"/>
                </a:lnTo>
                <a:lnTo>
                  <a:pt x="8601" y="10425"/>
                </a:lnTo>
                <a:lnTo>
                  <a:pt x="8687" y="10387"/>
                </a:lnTo>
                <a:lnTo>
                  <a:pt x="8781" y="10369"/>
                </a:lnTo>
                <a:lnTo>
                  <a:pt x="8830" y="10367"/>
                </a:lnTo>
                <a:lnTo>
                  <a:pt x="8880" y="10369"/>
                </a:lnTo>
                <a:lnTo>
                  <a:pt x="8974" y="10387"/>
                </a:lnTo>
                <a:lnTo>
                  <a:pt x="9058" y="10425"/>
                </a:lnTo>
                <a:lnTo>
                  <a:pt x="9136" y="10477"/>
                </a:lnTo>
                <a:lnTo>
                  <a:pt x="9201" y="10541"/>
                </a:lnTo>
                <a:lnTo>
                  <a:pt x="9253" y="10618"/>
                </a:lnTo>
                <a:lnTo>
                  <a:pt x="9289" y="10704"/>
                </a:lnTo>
                <a:lnTo>
                  <a:pt x="9308" y="10798"/>
                </a:lnTo>
                <a:lnTo>
                  <a:pt x="9310" y="10847"/>
                </a:lnTo>
                <a:lnTo>
                  <a:pt x="9309" y="10920"/>
                </a:lnTo>
                <a:lnTo>
                  <a:pt x="9295" y="11063"/>
                </a:lnTo>
                <a:lnTo>
                  <a:pt x="9267" y="11202"/>
                </a:lnTo>
                <a:lnTo>
                  <a:pt x="9227" y="11336"/>
                </a:lnTo>
                <a:lnTo>
                  <a:pt x="9174" y="11466"/>
                </a:lnTo>
                <a:lnTo>
                  <a:pt x="9107" y="11588"/>
                </a:lnTo>
                <a:lnTo>
                  <a:pt x="9030" y="11705"/>
                </a:lnTo>
                <a:lnTo>
                  <a:pt x="8939" y="11814"/>
                </a:lnTo>
                <a:lnTo>
                  <a:pt x="8890" y="11865"/>
                </a:lnTo>
                <a:lnTo>
                  <a:pt x="8837" y="11915"/>
                </a:lnTo>
                <a:lnTo>
                  <a:pt x="8724" y="12006"/>
                </a:lnTo>
                <a:lnTo>
                  <a:pt x="8602" y="12085"/>
                </a:lnTo>
                <a:lnTo>
                  <a:pt x="8474" y="12151"/>
                </a:lnTo>
                <a:lnTo>
                  <a:pt x="8340" y="12206"/>
                </a:lnTo>
                <a:lnTo>
                  <a:pt x="8200" y="12246"/>
                </a:lnTo>
                <a:lnTo>
                  <a:pt x="8058" y="12273"/>
                </a:lnTo>
                <a:lnTo>
                  <a:pt x="7913" y="12286"/>
                </a:lnTo>
                <a:lnTo>
                  <a:pt x="7841" y="12286"/>
                </a:lnTo>
                <a:lnTo>
                  <a:pt x="7767" y="12285"/>
                </a:lnTo>
                <a:lnTo>
                  <a:pt x="7626" y="12269"/>
                </a:lnTo>
                <a:lnTo>
                  <a:pt x="7489" y="12242"/>
                </a:lnTo>
                <a:lnTo>
                  <a:pt x="7358" y="12200"/>
                </a:lnTo>
                <a:lnTo>
                  <a:pt x="7232" y="12147"/>
                </a:lnTo>
                <a:lnTo>
                  <a:pt x="7111" y="12079"/>
                </a:lnTo>
                <a:lnTo>
                  <a:pt x="6997" y="12001"/>
                </a:lnTo>
                <a:lnTo>
                  <a:pt x="6889" y="11911"/>
                </a:lnTo>
                <a:lnTo>
                  <a:pt x="6839" y="11859"/>
                </a:lnTo>
                <a:lnTo>
                  <a:pt x="4655" y="9615"/>
                </a:lnTo>
                <a:lnTo>
                  <a:pt x="2472" y="11859"/>
                </a:lnTo>
                <a:lnTo>
                  <a:pt x="2422" y="11909"/>
                </a:lnTo>
                <a:lnTo>
                  <a:pt x="2315" y="12000"/>
                </a:lnTo>
                <a:lnTo>
                  <a:pt x="2201" y="12079"/>
                </a:lnTo>
                <a:lnTo>
                  <a:pt x="2080" y="12145"/>
                </a:lnTo>
                <a:lnTo>
                  <a:pt x="1955" y="12199"/>
                </a:lnTo>
                <a:lnTo>
                  <a:pt x="1823" y="12240"/>
                </a:lnTo>
                <a:lnTo>
                  <a:pt x="1686" y="12269"/>
                </a:lnTo>
                <a:lnTo>
                  <a:pt x="1545" y="12285"/>
                </a:lnTo>
                <a:lnTo>
                  <a:pt x="1473" y="12286"/>
                </a:lnTo>
                <a:lnTo>
                  <a:pt x="1460" y="12286"/>
                </a:lnTo>
                <a:lnTo>
                  <a:pt x="1447" y="12286"/>
                </a:lnTo>
                <a:close/>
              </a:path>
            </a:pathLst>
          </a:custGeom>
          <a:solidFill>
            <a:srgbClr val="643916"/>
          </a:solid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3" name="矩形 2"/>
          <p:cNvSpPr/>
          <p:nvPr/>
        </p:nvSpPr>
        <p:spPr>
          <a:xfrm>
            <a:off x="649506" y="3360756"/>
            <a:ext cx="979755" cy="484748"/>
          </a:xfrm>
          <a:prstGeom prst="rect">
            <a:avLst/>
          </a:prstGeom>
        </p:spPr>
        <p:txBody>
          <a:bodyPr wrap="none">
            <a:spAutoFit/>
          </a:bodyPr>
          <a:lstStyle/>
          <a:p>
            <a:pPr algn="ctr">
              <a:lnSpc>
                <a:spcPct val="150000"/>
              </a:lnSpc>
            </a:pPr>
            <a:r>
              <a:rPr lang="en-US" altLang="zh-TW" b="1" dirty="0" smtClean="0">
                <a:solidFill>
                  <a:srgbClr val="FF9933"/>
                </a:solidFill>
                <a:latin typeface="微軟正黑體" panose="020B0604030504040204" pitchFamily="34" charset="-120"/>
                <a:ea typeface="微軟正黑體" panose="020B0604030504040204" pitchFamily="34" charset="-120"/>
              </a:rPr>
              <a:t>1</a:t>
            </a:r>
            <a:r>
              <a:rPr lang="en-US" altLang="zh-TW" b="1" baseline="30000" dirty="0" smtClean="0">
                <a:solidFill>
                  <a:srgbClr val="FF9933"/>
                </a:solidFill>
                <a:latin typeface="微軟正黑體" panose="020B0604030504040204" pitchFamily="34" charset="-120"/>
                <a:ea typeface="微軟正黑體" panose="020B0604030504040204" pitchFamily="34" charset="-120"/>
              </a:rPr>
              <a:t>st</a:t>
            </a:r>
            <a:r>
              <a:rPr lang="en-US" altLang="zh-TW" b="1" dirty="0" smtClean="0">
                <a:solidFill>
                  <a:srgbClr val="FF9933"/>
                </a:solidFill>
                <a:latin typeface="微軟正黑體" panose="020B0604030504040204" pitchFamily="34" charset="-120"/>
                <a:ea typeface="微軟正黑體" panose="020B0604030504040204" pitchFamily="34" charset="-120"/>
              </a:rPr>
              <a:t> Year</a:t>
            </a:r>
            <a:endParaRPr lang="en-US" altLang="ko-KR" b="1" dirty="0">
              <a:solidFill>
                <a:srgbClr val="FF9933"/>
              </a:solidFill>
              <a:latin typeface="微軟正黑體" panose="020B0604030504040204" pitchFamily="34" charset="-120"/>
              <a:ea typeface="微軟正黑體" panose="020B0604030504040204" pitchFamily="34" charset="-120"/>
            </a:endParaRPr>
          </a:p>
        </p:txBody>
      </p:sp>
      <p:sp>
        <p:nvSpPr>
          <p:cNvPr id="61" name="사각형: 둥근 모서리 15">
            <a:extLst>
              <a:ext uri="{FF2B5EF4-FFF2-40B4-BE49-F238E27FC236}">
                <a16:creationId xmlns:a16="http://schemas.microsoft.com/office/drawing/2014/main" id="{1B13D936-9A25-417B-962A-072D7253F1F7}"/>
              </a:ext>
            </a:extLst>
          </p:cNvPr>
          <p:cNvSpPr/>
          <p:nvPr/>
        </p:nvSpPr>
        <p:spPr>
          <a:xfrm>
            <a:off x="2459420" y="3843586"/>
            <a:ext cx="74519" cy="396000"/>
          </a:xfrm>
          <a:prstGeom prst="roundRect">
            <a:avLst>
              <a:gd name="adj" fmla="val 50000"/>
            </a:avLst>
          </a:prstGeom>
          <a:solidFill>
            <a:schemeClr val="bg1"/>
          </a:solidFill>
          <a:ln w="28575">
            <a:solidFill>
              <a:srgbClr val="E8C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cxnSp>
        <p:nvCxnSpPr>
          <p:cNvPr id="62" name="직선 연결선 16">
            <a:extLst>
              <a:ext uri="{FF2B5EF4-FFF2-40B4-BE49-F238E27FC236}">
                <a16:creationId xmlns:a16="http://schemas.microsoft.com/office/drawing/2014/main" id="{1C6513FD-908A-4166-8761-9CD79874B91E}"/>
              </a:ext>
            </a:extLst>
          </p:cNvPr>
          <p:cNvCxnSpPr/>
          <p:nvPr/>
        </p:nvCxnSpPr>
        <p:spPr>
          <a:xfrm flipH="1">
            <a:off x="2498449" y="3226748"/>
            <a:ext cx="4098" cy="590540"/>
          </a:xfrm>
          <a:prstGeom prst="line">
            <a:avLst/>
          </a:prstGeom>
          <a:ln w="28575">
            <a:solidFill>
              <a:srgbClr val="E8C193"/>
            </a:solidFill>
            <a:prstDash val="sysDash"/>
          </a:ln>
        </p:spPr>
        <p:style>
          <a:lnRef idx="1">
            <a:schemeClr val="accent1"/>
          </a:lnRef>
          <a:fillRef idx="0">
            <a:schemeClr val="accent1"/>
          </a:fillRef>
          <a:effectRef idx="0">
            <a:schemeClr val="accent1"/>
          </a:effectRef>
          <a:fontRef idx="minor">
            <a:schemeClr val="tx1"/>
          </a:fontRef>
        </p:style>
      </p:cxnSp>
      <p:sp>
        <p:nvSpPr>
          <p:cNvPr id="63" name="직사각형 121"/>
          <p:cNvSpPr/>
          <p:nvPr/>
        </p:nvSpPr>
        <p:spPr>
          <a:xfrm>
            <a:off x="1594775" y="2282253"/>
            <a:ext cx="1774038" cy="1315745"/>
          </a:xfrm>
          <a:prstGeom prst="rect">
            <a:avLst/>
          </a:prstGeom>
        </p:spPr>
        <p:txBody>
          <a:bodyPr wrap="square">
            <a:spAutoFit/>
          </a:bodyPr>
          <a:lstStyle/>
          <a:p>
            <a:pPr algn="ctr">
              <a:lnSpc>
                <a:spcPct val="150000"/>
              </a:lnSpc>
            </a:pPr>
            <a:r>
              <a:rPr lang="en-US" altLang="zh-TW" b="1" dirty="0">
                <a:solidFill>
                  <a:srgbClr val="FFFF00"/>
                </a:solidFill>
                <a:latin typeface="微軟正黑體" panose="020B0604030504040204" pitchFamily="34" charset="-120"/>
                <a:ea typeface="微軟正黑體" panose="020B0604030504040204" pitchFamily="34" charset="-120"/>
              </a:rPr>
              <a:t>L-</a:t>
            </a:r>
            <a:r>
              <a:rPr lang="en-US" altLang="zh-TW" b="1" dirty="0" smtClean="0">
                <a:solidFill>
                  <a:srgbClr val="FFFF00"/>
                </a:solidFill>
                <a:latin typeface="微軟正黑體" panose="020B0604030504040204" pitchFamily="34" charset="-120"/>
                <a:ea typeface="微軟正黑體" panose="020B0604030504040204" pitchFamily="34" charset="-120"/>
              </a:rPr>
              <a:t>BPA</a:t>
            </a:r>
            <a:r>
              <a:rPr lang="en-US" altLang="zh-TW" b="1" dirty="0">
                <a:solidFill>
                  <a:srgbClr val="FFFF00"/>
                </a:solidFill>
                <a:latin typeface="微軟正黑體" panose="020B0604030504040204" pitchFamily="34" charset="-120"/>
                <a:ea typeface="微軟正黑體" panose="020B0604030504040204" pitchFamily="34" charset="-120"/>
              </a:rPr>
              <a:t> </a:t>
            </a:r>
            <a:r>
              <a:rPr lang="en-US" altLang="zh-TW" b="1" dirty="0" smtClean="0">
                <a:solidFill>
                  <a:srgbClr val="FFFF00"/>
                </a:solidFill>
                <a:latin typeface="微軟正黑體" panose="020B0604030504040204" pitchFamily="34" charset="-120"/>
                <a:ea typeface="微軟正黑體" panose="020B0604030504040204" pitchFamily="34" charset="-120"/>
              </a:rPr>
              <a:t>infused</a:t>
            </a:r>
          </a:p>
          <a:p>
            <a:pPr algn="ctr">
              <a:lnSpc>
                <a:spcPct val="150000"/>
              </a:lnSpc>
            </a:pPr>
            <a:r>
              <a:rPr lang="en-US" altLang="zh-TW" b="1" dirty="0" smtClean="0">
                <a:solidFill>
                  <a:srgbClr val="FFFF00"/>
                </a:solidFill>
                <a:latin typeface="微軟正黑體" panose="020B0604030504040204" pitchFamily="34" charset="-120"/>
                <a:ea typeface="微軟正黑體" panose="020B0604030504040204" pitchFamily="34" charset="-120"/>
              </a:rPr>
              <a:t>Micro-needle Patch</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sp>
        <p:nvSpPr>
          <p:cNvPr id="64" name="직사각형 121"/>
          <p:cNvSpPr/>
          <p:nvPr/>
        </p:nvSpPr>
        <p:spPr>
          <a:xfrm>
            <a:off x="2370476" y="4842423"/>
            <a:ext cx="2441413" cy="900246"/>
          </a:xfrm>
          <a:prstGeom prst="rect">
            <a:avLst/>
          </a:prstGeom>
        </p:spPr>
        <p:txBody>
          <a:bodyPr wrap="square">
            <a:spAutoFit/>
          </a:bodyPr>
          <a:lstStyle/>
          <a:p>
            <a:pPr algn="ctr">
              <a:lnSpc>
                <a:spcPct val="150000"/>
              </a:lnSpc>
            </a:pPr>
            <a:r>
              <a:rPr lang="en-US" altLang="zh-TW" b="1" dirty="0" smtClean="0">
                <a:solidFill>
                  <a:srgbClr val="FFFF00"/>
                </a:solidFill>
                <a:latin typeface="微軟正黑體" panose="020B0604030504040204" pitchFamily="34" charset="-120"/>
                <a:ea typeface="微軟正黑體" panose="020B0604030504040204" pitchFamily="34" charset="-120"/>
              </a:rPr>
              <a:t>Drug Release Model of Micro-needle</a:t>
            </a:r>
          </a:p>
        </p:txBody>
      </p:sp>
      <p:sp>
        <p:nvSpPr>
          <p:cNvPr id="65" name="사각형: 둥근 모서리 15">
            <a:extLst>
              <a:ext uri="{FF2B5EF4-FFF2-40B4-BE49-F238E27FC236}">
                <a16:creationId xmlns:a16="http://schemas.microsoft.com/office/drawing/2014/main" id="{1B13D936-9A25-417B-962A-072D7253F1F7}"/>
              </a:ext>
            </a:extLst>
          </p:cNvPr>
          <p:cNvSpPr/>
          <p:nvPr/>
        </p:nvSpPr>
        <p:spPr>
          <a:xfrm>
            <a:off x="3503794" y="3843586"/>
            <a:ext cx="74519" cy="396000"/>
          </a:xfrm>
          <a:prstGeom prst="roundRect">
            <a:avLst>
              <a:gd name="adj" fmla="val 50000"/>
            </a:avLst>
          </a:prstGeom>
          <a:solidFill>
            <a:schemeClr val="bg1"/>
          </a:solidFill>
          <a:ln w="28575">
            <a:solidFill>
              <a:srgbClr val="E8C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cxnSp>
        <p:nvCxnSpPr>
          <p:cNvPr id="66" name="직선 연결선 16">
            <a:extLst>
              <a:ext uri="{FF2B5EF4-FFF2-40B4-BE49-F238E27FC236}">
                <a16:creationId xmlns:a16="http://schemas.microsoft.com/office/drawing/2014/main" id="{1C6513FD-908A-4166-8761-9CD79874B91E}"/>
              </a:ext>
            </a:extLst>
          </p:cNvPr>
          <p:cNvCxnSpPr/>
          <p:nvPr/>
        </p:nvCxnSpPr>
        <p:spPr>
          <a:xfrm flipH="1">
            <a:off x="3536955" y="4239587"/>
            <a:ext cx="4098" cy="590540"/>
          </a:xfrm>
          <a:prstGeom prst="line">
            <a:avLst/>
          </a:prstGeom>
          <a:ln w="28575">
            <a:solidFill>
              <a:srgbClr val="E8C193"/>
            </a:solidFill>
            <a:prstDash val="sysDash"/>
          </a:ln>
        </p:spPr>
        <p:style>
          <a:lnRef idx="1">
            <a:schemeClr val="accent1"/>
          </a:lnRef>
          <a:fillRef idx="0">
            <a:schemeClr val="accent1"/>
          </a:fillRef>
          <a:effectRef idx="0">
            <a:schemeClr val="accent1"/>
          </a:effectRef>
          <a:fontRef idx="minor">
            <a:schemeClr val="tx1"/>
          </a:fontRef>
        </p:style>
      </p:cxnSp>
      <p:sp>
        <p:nvSpPr>
          <p:cNvPr id="73" name="사각형: 둥근 모서리 5">
            <a:extLst>
              <a:ext uri="{FF2B5EF4-FFF2-40B4-BE49-F238E27FC236}">
                <a16:creationId xmlns:a16="http://schemas.microsoft.com/office/drawing/2014/main" id="{E0B81EAA-853A-4E69-B1EC-917056A5ECBF}"/>
              </a:ext>
            </a:extLst>
          </p:cNvPr>
          <p:cNvSpPr/>
          <p:nvPr/>
        </p:nvSpPr>
        <p:spPr>
          <a:xfrm>
            <a:off x="4294864" y="3843199"/>
            <a:ext cx="74519" cy="396000"/>
          </a:xfrm>
          <a:prstGeom prst="roundRect">
            <a:avLst>
              <a:gd name="adj" fmla="val 50000"/>
            </a:avLst>
          </a:prstGeom>
          <a:solidFill>
            <a:schemeClr val="bg1"/>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cxnSp>
        <p:nvCxnSpPr>
          <p:cNvPr id="74" name="직선 연결선 13">
            <a:extLst>
              <a:ext uri="{FF2B5EF4-FFF2-40B4-BE49-F238E27FC236}">
                <a16:creationId xmlns:a16="http://schemas.microsoft.com/office/drawing/2014/main" id="{2D1374BA-1C69-460F-94DE-D6679B8D3A32}"/>
              </a:ext>
            </a:extLst>
          </p:cNvPr>
          <p:cNvCxnSpPr>
            <a:endCxn id="73" idx="0"/>
          </p:cNvCxnSpPr>
          <p:nvPr/>
        </p:nvCxnSpPr>
        <p:spPr>
          <a:xfrm flipH="1">
            <a:off x="4332124" y="3252659"/>
            <a:ext cx="4098" cy="590540"/>
          </a:xfrm>
          <a:prstGeom prst="line">
            <a:avLst/>
          </a:prstGeom>
          <a:ln w="28575">
            <a:solidFill>
              <a:srgbClr val="FF9933"/>
            </a:solidFill>
            <a:prstDash val="sysDash"/>
          </a:ln>
        </p:spPr>
        <p:style>
          <a:lnRef idx="1">
            <a:schemeClr val="accent1"/>
          </a:lnRef>
          <a:fillRef idx="0">
            <a:schemeClr val="accent1"/>
          </a:fillRef>
          <a:effectRef idx="0">
            <a:schemeClr val="accent1"/>
          </a:effectRef>
          <a:fontRef idx="minor">
            <a:schemeClr val="tx1"/>
          </a:fontRef>
        </p:style>
      </p:cxnSp>
      <p:sp>
        <p:nvSpPr>
          <p:cNvPr id="75" name="타원 32">
            <a:extLst>
              <a:ext uri="{FF2B5EF4-FFF2-40B4-BE49-F238E27FC236}">
                <a16:creationId xmlns:a16="http://schemas.microsoft.com/office/drawing/2014/main" id="{E265645C-94F4-45CB-BE77-5997239D1444}"/>
              </a:ext>
            </a:extLst>
          </p:cNvPr>
          <p:cNvSpPr/>
          <p:nvPr/>
        </p:nvSpPr>
        <p:spPr>
          <a:xfrm>
            <a:off x="4102438" y="2866473"/>
            <a:ext cx="514036" cy="514036"/>
          </a:xfrm>
          <a:prstGeom prst="ellipse">
            <a:avLst/>
          </a:prstGeom>
          <a:solidFill>
            <a:schemeClr val="bg1"/>
          </a:solid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76" name="Freeform 9">
            <a:extLst>
              <a:ext uri="{FF2B5EF4-FFF2-40B4-BE49-F238E27FC236}">
                <a16:creationId xmlns:a16="http://schemas.microsoft.com/office/drawing/2014/main" id="{5063BC4F-DB97-48BF-851C-DBD3456A64C6}"/>
              </a:ext>
            </a:extLst>
          </p:cNvPr>
          <p:cNvSpPr>
            <a:spLocks/>
          </p:cNvSpPr>
          <p:nvPr/>
        </p:nvSpPr>
        <p:spPr bwMode="auto">
          <a:xfrm>
            <a:off x="4275114" y="3019808"/>
            <a:ext cx="160485" cy="211790"/>
          </a:xfrm>
          <a:custGeom>
            <a:avLst/>
            <a:gdLst>
              <a:gd name="T0" fmla="*/ 1093 w 9310"/>
              <a:gd name="T1" fmla="*/ 12245 h 12286"/>
              <a:gd name="T2" fmla="*/ 582 w 9310"/>
              <a:gd name="T3" fmla="*/ 12007 h 12286"/>
              <a:gd name="T4" fmla="*/ 279 w 9310"/>
              <a:gd name="T5" fmla="*/ 11710 h 12286"/>
              <a:gd name="T6" fmla="*/ 42 w 9310"/>
              <a:gd name="T7" fmla="*/ 11209 h 12286"/>
              <a:gd name="T8" fmla="*/ 0 w 9310"/>
              <a:gd name="T9" fmla="*/ 1919 h 12286"/>
              <a:gd name="T10" fmla="*/ 117 w 9310"/>
              <a:gd name="T11" fmla="*/ 1260 h 12286"/>
              <a:gd name="T12" fmla="*/ 498 w 9310"/>
              <a:gd name="T13" fmla="*/ 629 h 12286"/>
              <a:gd name="T14" fmla="*/ 1088 w 9310"/>
              <a:gd name="T15" fmla="*/ 189 h 12286"/>
              <a:gd name="T16" fmla="*/ 1821 w 9310"/>
              <a:gd name="T17" fmla="*/ 1 h 12286"/>
              <a:gd name="T18" fmla="*/ 7682 w 9310"/>
              <a:gd name="T19" fmla="*/ 22 h 12286"/>
              <a:gd name="T20" fmla="*/ 8385 w 9310"/>
              <a:gd name="T21" fmla="*/ 278 h 12286"/>
              <a:gd name="T22" fmla="*/ 8929 w 9310"/>
              <a:gd name="T23" fmla="*/ 772 h 12286"/>
              <a:gd name="T24" fmla="*/ 9250 w 9310"/>
              <a:gd name="T25" fmla="*/ 1440 h 12286"/>
              <a:gd name="T26" fmla="*/ 9310 w 9310"/>
              <a:gd name="T27" fmla="*/ 8471 h 12286"/>
              <a:gd name="T28" fmla="*/ 9201 w 9310"/>
              <a:gd name="T29" fmla="*/ 8777 h 12286"/>
              <a:gd name="T30" fmla="*/ 8880 w 9310"/>
              <a:gd name="T31" fmla="*/ 8949 h 12286"/>
              <a:gd name="T32" fmla="*/ 8601 w 9310"/>
              <a:gd name="T33" fmla="*/ 8894 h 12286"/>
              <a:gd name="T34" fmla="*/ 8370 w 9310"/>
              <a:gd name="T35" fmla="*/ 8615 h 12286"/>
              <a:gd name="T36" fmla="*/ 8349 w 9310"/>
              <a:gd name="T37" fmla="*/ 1870 h 12286"/>
              <a:gd name="T38" fmla="*/ 8255 w 9310"/>
              <a:gd name="T39" fmla="*/ 1503 h 12286"/>
              <a:gd name="T40" fmla="*/ 8035 w 9310"/>
              <a:gd name="T41" fmla="*/ 1209 h 12286"/>
              <a:gd name="T42" fmla="*/ 7720 w 9310"/>
              <a:gd name="T43" fmla="*/ 1018 h 12286"/>
              <a:gd name="T44" fmla="*/ 7390 w 9310"/>
              <a:gd name="T45" fmla="*/ 960 h 12286"/>
              <a:gd name="T46" fmla="*/ 1680 w 9310"/>
              <a:gd name="T47" fmla="*/ 989 h 12286"/>
              <a:gd name="T48" fmla="*/ 1346 w 9310"/>
              <a:gd name="T49" fmla="*/ 1150 h 12286"/>
              <a:gd name="T50" fmla="*/ 1098 w 9310"/>
              <a:gd name="T51" fmla="*/ 1423 h 12286"/>
              <a:gd name="T52" fmla="*/ 970 w 9310"/>
              <a:gd name="T53" fmla="*/ 1774 h 12286"/>
              <a:gd name="T54" fmla="*/ 962 w 9310"/>
              <a:gd name="T55" fmla="*/ 10904 h 12286"/>
              <a:gd name="T56" fmla="*/ 1091 w 9310"/>
              <a:gd name="T57" fmla="*/ 11185 h 12286"/>
              <a:gd name="T58" fmla="*/ 1405 w 9310"/>
              <a:gd name="T59" fmla="*/ 11326 h 12286"/>
              <a:gd name="T60" fmla="*/ 1677 w 9310"/>
              <a:gd name="T61" fmla="*/ 11273 h 12286"/>
              <a:gd name="T62" fmla="*/ 4346 w 9310"/>
              <a:gd name="T63" fmla="*/ 8559 h 12286"/>
              <a:gd name="T64" fmla="*/ 4655 w 9310"/>
              <a:gd name="T65" fmla="*/ 8448 h 12286"/>
              <a:gd name="T66" fmla="*/ 4964 w 9310"/>
              <a:gd name="T67" fmla="*/ 8559 h 12286"/>
              <a:gd name="T68" fmla="*/ 7633 w 9310"/>
              <a:gd name="T69" fmla="*/ 11273 h 12286"/>
              <a:gd name="T70" fmla="*/ 7902 w 9310"/>
              <a:gd name="T71" fmla="*/ 11326 h 12286"/>
              <a:gd name="T72" fmla="*/ 8215 w 9310"/>
              <a:gd name="T73" fmla="*/ 11182 h 12286"/>
              <a:gd name="T74" fmla="*/ 8349 w 9310"/>
              <a:gd name="T75" fmla="*/ 10897 h 12286"/>
              <a:gd name="T76" fmla="*/ 8408 w 9310"/>
              <a:gd name="T77" fmla="*/ 10618 h 12286"/>
              <a:gd name="T78" fmla="*/ 8687 w 9310"/>
              <a:gd name="T79" fmla="*/ 10387 h 12286"/>
              <a:gd name="T80" fmla="*/ 8974 w 9310"/>
              <a:gd name="T81" fmla="*/ 10387 h 12286"/>
              <a:gd name="T82" fmla="*/ 9253 w 9310"/>
              <a:gd name="T83" fmla="*/ 10618 h 12286"/>
              <a:gd name="T84" fmla="*/ 9309 w 9310"/>
              <a:gd name="T85" fmla="*/ 10920 h 12286"/>
              <a:gd name="T86" fmla="*/ 9174 w 9310"/>
              <a:gd name="T87" fmla="*/ 11466 h 12286"/>
              <a:gd name="T88" fmla="*/ 8890 w 9310"/>
              <a:gd name="T89" fmla="*/ 11865 h 12286"/>
              <a:gd name="T90" fmla="*/ 8474 w 9310"/>
              <a:gd name="T91" fmla="*/ 12151 h 12286"/>
              <a:gd name="T92" fmla="*/ 7913 w 9310"/>
              <a:gd name="T93" fmla="*/ 12286 h 12286"/>
              <a:gd name="T94" fmla="*/ 7489 w 9310"/>
              <a:gd name="T95" fmla="*/ 12242 h 12286"/>
              <a:gd name="T96" fmla="*/ 6997 w 9310"/>
              <a:gd name="T97" fmla="*/ 12001 h 12286"/>
              <a:gd name="T98" fmla="*/ 2472 w 9310"/>
              <a:gd name="T99" fmla="*/ 11859 h 12286"/>
              <a:gd name="T100" fmla="*/ 2080 w 9310"/>
              <a:gd name="T101" fmla="*/ 12145 h 12286"/>
              <a:gd name="T102" fmla="*/ 1545 w 9310"/>
              <a:gd name="T103" fmla="*/ 12285 h 1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0" h="12286">
                <a:moveTo>
                  <a:pt x="1447" y="12286"/>
                </a:moveTo>
                <a:lnTo>
                  <a:pt x="1375" y="12286"/>
                </a:lnTo>
                <a:lnTo>
                  <a:pt x="1232" y="12272"/>
                </a:lnTo>
                <a:lnTo>
                  <a:pt x="1093" y="12245"/>
                </a:lnTo>
                <a:lnTo>
                  <a:pt x="957" y="12203"/>
                </a:lnTo>
                <a:lnTo>
                  <a:pt x="826" y="12150"/>
                </a:lnTo>
                <a:lnTo>
                  <a:pt x="700" y="12085"/>
                </a:lnTo>
                <a:lnTo>
                  <a:pt x="582" y="12007"/>
                </a:lnTo>
                <a:lnTo>
                  <a:pt x="471" y="11918"/>
                </a:lnTo>
                <a:lnTo>
                  <a:pt x="419" y="11869"/>
                </a:lnTo>
                <a:lnTo>
                  <a:pt x="370" y="11818"/>
                </a:lnTo>
                <a:lnTo>
                  <a:pt x="279" y="11710"/>
                </a:lnTo>
                <a:lnTo>
                  <a:pt x="202" y="11595"/>
                </a:lnTo>
                <a:lnTo>
                  <a:pt x="135" y="11471"/>
                </a:lnTo>
                <a:lnTo>
                  <a:pt x="82" y="11343"/>
                </a:lnTo>
                <a:lnTo>
                  <a:pt x="42" y="11209"/>
                </a:lnTo>
                <a:lnTo>
                  <a:pt x="14" y="11070"/>
                </a:lnTo>
                <a:lnTo>
                  <a:pt x="1" y="10927"/>
                </a:lnTo>
                <a:lnTo>
                  <a:pt x="0" y="10855"/>
                </a:lnTo>
                <a:lnTo>
                  <a:pt x="0" y="1919"/>
                </a:lnTo>
                <a:lnTo>
                  <a:pt x="1" y="1821"/>
                </a:lnTo>
                <a:lnTo>
                  <a:pt x="22" y="1627"/>
                </a:lnTo>
                <a:lnTo>
                  <a:pt x="60" y="1440"/>
                </a:lnTo>
                <a:lnTo>
                  <a:pt x="117" y="1260"/>
                </a:lnTo>
                <a:lnTo>
                  <a:pt x="189" y="1089"/>
                </a:lnTo>
                <a:lnTo>
                  <a:pt x="278" y="924"/>
                </a:lnTo>
                <a:lnTo>
                  <a:pt x="382" y="772"/>
                </a:lnTo>
                <a:lnTo>
                  <a:pt x="498" y="629"/>
                </a:lnTo>
                <a:lnTo>
                  <a:pt x="629" y="498"/>
                </a:lnTo>
                <a:lnTo>
                  <a:pt x="772" y="382"/>
                </a:lnTo>
                <a:lnTo>
                  <a:pt x="924" y="278"/>
                </a:lnTo>
                <a:lnTo>
                  <a:pt x="1088" y="189"/>
                </a:lnTo>
                <a:lnTo>
                  <a:pt x="1260" y="117"/>
                </a:lnTo>
                <a:lnTo>
                  <a:pt x="1440" y="60"/>
                </a:lnTo>
                <a:lnTo>
                  <a:pt x="1627" y="22"/>
                </a:lnTo>
                <a:lnTo>
                  <a:pt x="1821" y="1"/>
                </a:lnTo>
                <a:lnTo>
                  <a:pt x="1919" y="0"/>
                </a:lnTo>
                <a:lnTo>
                  <a:pt x="7390" y="0"/>
                </a:lnTo>
                <a:lnTo>
                  <a:pt x="7489" y="1"/>
                </a:lnTo>
                <a:lnTo>
                  <a:pt x="7682" y="22"/>
                </a:lnTo>
                <a:lnTo>
                  <a:pt x="7869" y="60"/>
                </a:lnTo>
                <a:lnTo>
                  <a:pt x="8049" y="117"/>
                </a:lnTo>
                <a:lnTo>
                  <a:pt x="8222" y="189"/>
                </a:lnTo>
                <a:lnTo>
                  <a:pt x="8385" y="278"/>
                </a:lnTo>
                <a:lnTo>
                  <a:pt x="8539" y="382"/>
                </a:lnTo>
                <a:lnTo>
                  <a:pt x="8681" y="498"/>
                </a:lnTo>
                <a:lnTo>
                  <a:pt x="8811" y="629"/>
                </a:lnTo>
                <a:lnTo>
                  <a:pt x="8929" y="772"/>
                </a:lnTo>
                <a:lnTo>
                  <a:pt x="9033" y="924"/>
                </a:lnTo>
                <a:lnTo>
                  <a:pt x="9120" y="1089"/>
                </a:lnTo>
                <a:lnTo>
                  <a:pt x="9194" y="1260"/>
                </a:lnTo>
                <a:lnTo>
                  <a:pt x="9250" y="1440"/>
                </a:lnTo>
                <a:lnTo>
                  <a:pt x="9289" y="1627"/>
                </a:lnTo>
                <a:lnTo>
                  <a:pt x="9308" y="1821"/>
                </a:lnTo>
                <a:lnTo>
                  <a:pt x="9310" y="1919"/>
                </a:lnTo>
                <a:lnTo>
                  <a:pt x="9310" y="8471"/>
                </a:lnTo>
                <a:lnTo>
                  <a:pt x="9308" y="8521"/>
                </a:lnTo>
                <a:lnTo>
                  <a:pt x="9289" y="8615"/>
                </a:lnTo>
                <a:lnTo>
                  <a:pt x="9253" y="8700"/>
                </a:lnTo>
                <a:lnTo>
                  <a:pt x="9201" y="8777"/>
                </a:lnTo>
                <a:lnTo>
                  <a:pt x="9136" y="8842"/>
                </a:lnTo>
                <a:lnTo>
                  <a:pt x="9058" y="8894"/>
                </a:lnTo>
                <a:lnTo>
                  <a:pt x="8974" y="8930"/>
                </a:lnTo>
                <a:lnTo>
                  <a:pt x="8880" y="8949"/>
                </a:lnTo>
                <a:lnTo>
                  <a:pt x="8830" y="8952"/>
                </a:lnTo>
                <a:lnTo>
                  <a:pt x="8781" y="8949"/>
                </a:lnTo>
                <a:lnTo>
                  <a:pt x="8687" y="8930"/>
                </a:lnTo>
                <a:lnTo>
                  <a:pt x="8601" y="8894"/>
                </a:lnTo>
                <a:lnTo>
                  <a:pt x="8524" y="8842"/>
                </a:lnTo>
                <a:lnTo>
                  <a:pt x="8460" y="8777"/>
                </a:lnTo>
                <a:lnTo>
                  <a:pt x="8408" y="8700"/>
                </a:lnTo>
                <a:lnTo>
                  <a:pt x="8370" y="8615"/>
                </a:lnTo>
                <a:lnTo>
                  <a:pt x="8352" y="8521"/>
                </a:lnTo>
                <a:lnTo>
                  <a:pt x="8350" y="8471"/>
                </a:lnTo>
                <a:lnTo>
                  <a:pt x="8350" y="1919"/>
                </a:lnTo>
                <a:lnTo>
                  <a:pt x="8349" y="1870"/>
                </a:lnTo>
                <a:lnTo>
                  <a:pt x="8340" y="1774"/>
                </a:lnTo>
                <a:lnTo>
                  <a:pt x="8320" y="1680"/>
                </a:lnTo>
                <a:lnTo>
                  <a:pt x="8293" y="1590"/>
                </a:lnTo>
                <a:lnTo>
                  <a:pt x="8255" y="1503"/>
                </a:lnTo>
                <a:lnTo>
                  <a:pt x="8211" y="1423"/>
                </a:lnTo>
                <a:lnTo>
                  <a:pt x="8160" y="1346"/>
                </a:lnTo>
                <a:lnTo>
                  <a:pt x="8101" y="1274"/>
                </a:lnTo>
                <a:lnTo>
                  <a:pt x="8035" y="1209"/>
                </a:lnTo>
                <a:lnTo>
                  <a:pt x="7964" y="1150"/>
                </a:lnTo>
                <a:lnTo>
                  <a:pt x="7888" y="1099"/>
                </a:lnTo>
                <a:lnTo>
                  <a:pt x="7806" y="1054"/>
                </a:lnTo>
                <a:lnTo>
                  <a:pt x="7720" y="1018"/>
                </a:lnTo>
                <a:lnTo>
                  <a:pt x="7630" y="989"/>
                </a:lnTo>
                <a:lnTo>
                  <a:pt x="7537" y="970"/>
                </a:lnTo>
                <a:lnTo>
                  <a:pt x="7440" y="960"/>
                </a:lnTo>
                <a:lnTo>
                  <a:pt x="7390" y="960"/>
                </a:lnTo>
                <a:lnTo>
                  <a:pt x="1919" y="960"/>
                </a:lnTo>
                <a:lnTo>
                  <a:pt x="1870" y="960"/>
                </a:lnTo>
                <a:lnTo>
                  <a:pt x="1774" y="970"/>
                </a:lnTo>
                <a:lnTo>
                  <a:pt x="1680" y="989"/>
                </a:lnTo>
                <a:lnTo>
                  <a:pt x="1589" y="1018"/>
                </a:lnTo>
                <a:lnTo>
                  <a:pt x="1503" y="1054"/>
                </a:lnTo>
                <a:lnTo>
                  <a:pt x="1422" y="1099"/>
                </a:lnTo>
                <a:lnTo>
                  <a:pt x="1346" y="1150"/>
                </a:lnTo>
                <a:lnTo>
                  <a:pt x="1274" y="1209"/>
                </a:lnTo>
                <a:lnTo>
                  <a:pt x="1209" y="1274"/>
                </a:lnTo>
                <a:lnTo>
                  <a:pt x="1150" y="1346"/>
                </a:lnTo>
                <a:lnTo>
                  <a:pt x="1098" y="1423"/>
                </a:lnTo>
                <a:lnTo>
                  <a:pt x="1054" y="1503"/>
                </a:lnTo>
                <a:lnTo>
                  <a:pt x="1018" y="1590"/>
                </a:lnTo>
                <a:lnTo>
                  <a:pt x="989" y="1680"/>
                </a:lnTo>
                <a:lnTo>
                  <a:pt x="970" y="1774"/>
                </a:lnTo>
                <a:lnTo>
                  <a:pt x="960" y="1870"/>
                </a:lnTo>
                <a:lnTo>
                  <a:pt x="960" y="1919"/>
                </a:lnTo>
                <a:lnTo>
                  <a:pt x="960" y="10855"/>
                </a:lnTo>
                <a:lnTo>
                  <a:pt x="962" y="10904"/>
                </a:lnTo>
                <a:lnTo>
                  <a:pt x="978" y="10995"/>
                </a:lnTo>
                <a:lnTo>
                  <a:pt x="1011" y="11078"/>
                </a:lnTo>
                <a:lnTo>
                  <a:pt x="1061" y="11152"/>
                </a:lnTo>
                <a:lnTo>
                  <a:pt x="1091" y="11185"/>
                </a:lnTo>
                <a:lnTo>
                  <a:pt x="1129" y="11218"/>
                </a:lnTo>
                <a:lnTo>
                  <a:pt x="1212" y="11271"/>
                </a:lnTo>
                <a:lnTo>
                  <a:pt x="1306" y="11307"/>
                </a:lnTo>
                <a:lnTo>
                  <a:pt x="1405" y="11326"/>
                </a:lnTo>
                <a:lnTo>
                  <a:pt x="1456" y="11327"/>
                </a:lnTo>
                <a:lnTo>
                  <a:pt x="1504" y="11325"/>
                </a:lnTo>
                <a:lnTo>
                  <a:pt x="1595" y="11307"/>
                </a:lnTo>
                <a:lnTo>
                  <a:pt x="1677" y="11273"/>
                </a:lnTo>
                <a:lnTo>
                  <a:pt x="1751" y="11222"/>
                </a:lnTo>
                <a:lnTo>
                  <a:pt x="1784" y="11191"/>
                </a:lnTo>
                <a:lnTo>
                  <a:pt x="4310" y="8592"/>
                </a:lnTo>
                <a:lnTo>
                  <a:pt x="4346" y="8559"/>
                </a:lnTo>
                <a:lnTo>
                  <a:pt x="4426" y="8505"/>
                </a:lnTo>
                <a:lnTo>
                  <a:pt x="4513" y="8468"/>
                </a:lnTo>
                <a:lnTo>
                  <a:pt x="4607" y="8449"/>
                </a:lnTo>
                <a:lnTo>
                  <a:pt x="4655" y="8448"/>
                </a:lnTo>
                <a:lnTo>
                  <a:pt x="4703" y="8449"/>
                </a:lnTo>
                <a:lnTo>
                  <a:pt x="4797" y="8468"/>
                </a:lnTo>
                <a:lnTo>
                  <a:pt x="4885" y="8505"/>
                </a:lnTo>
                <a:lnTo>
                  <a:pt x="4964" y="8559"/>
                </a:lnTo>
                <a:lnTo>
                  <a:pt x="4999" y="8592"/>
                </a:lnTo>
                <a:lnTo>
                  <a:pt x="7527" y="11191"/>
                </a:lnTo>
                <a:lnTo>
                  <a:pt x="7560" y="11222"/>
                </a:lnTo>
                <a:lnTo>
                  <a:pt x="7633" y="11273"/>
                </a:lnTo>
                <a:lnTo>
                  <a:pt x="7714" y="11307"/>
                </a:lnTo>
                <a:lnTo>
                  <a:pt x="7803" y="11325"/>
                </a:lnTo>
                <a:lnTo>
                  <a:pt x="7852" y="11327"/>
                </a:lnTo>
                <a:lnTo>
                  <a:pt x="7902" y="11326"/>
                </a:lnTo>
                <a:lnTo>
                  <a:pt x="8002" y="11306"/>
                </a:lnTo>
                <a:lnTo>
                  <a:pt x="8095" y="11270"/>
                </a:lnTo>
                <a:lnTo>
                  <a:pt x="8179" y="11215"/>
                </a:lnTo>
                <a:lnTo>
                  <a:pt x="8215" y="11182"/>
                </a:lnTo>
                <a:lnTo>
                  <a:pt x="8248" y="11148"/>
                </a:lnTo>
                <a:lnTo>
                  <a:pt x="8298" y="11073"/>
                </a:lnTo>
                <a:lnTo>
                  <a:pt x="8331" y="10989"/>
                </a:lnTo>
                <a:lnTo>
                  <a:pt x="8349" y="10897"/>
                </a:lnTo>
                <a:lnTo>
                  <a:pt x="8350" y="10847"/>
                </a:lnTo>
                <a:lnTo>
                  <a:pt x="8352" y="10798"/>
                </a:lnTo>
                <a:lnTo>
                  <a:pt x="8370" y="10704"/>
                </a:lnTo>
                <a:lnTo>
                  <a:pt x="8408" y="10618"/>
                </a:lnTo>
                <a:lnTo>
                  <a:pt x="8460" y="10541"/>
                </a:lnTo>
                <a:lnTo>
                  <a:pt x="8524" y="10477"/>
                </a:lnTo>
                <a:lnTo>
                  <a:pt x="8601" y="10425"/>
                </a:lnTo>
                <a:lnTo>
                  <a:pt x="8687" y="10387"/>
                </a:lnTo>
                <a:lnTo>
                  <a:pt x="8781" y="10369"/>
                </a:lnTo>
                <a:lnTo>
                  <a:pt x="8830" y="10367"/>
                </a:lnTo>
                <a:lnTo>
                  <a:pt x="8880" y="10369"/>
                </a:lnTo>
                <a:lnTo>
                  <a:pt x="8974" y="10387"/>
                </a:lnTo>
                <a:lnTo>
                  <a:pt x="9058" y="10425"/>
                </a:lnTo>
                <a:lnTo>
                  <a:pt x="9136" y="10477"/>
                </a:lnTo>
                <a:lnTo>
                  <a:pt x="9201" y="10541"/>
                </a:lnTo>
                <a:lnTo>
                  <a:pt x="9253" y="10618"/>
                </a:lnTo>
                <a:lnTo>
                  <a:pt x="9289" y="10704"/>
                </a:lnTo>
                <a:lnTo>
                  <a:pt x="9308" y="10798"/>
                </a:lnTo>
                <a:lnTo>
                  <a:pt x="9310" y="10847"/>
                </a:lnTo>
                <a:lnTo>
                  <a:pt x="9309" y="10920"/>
                </a:lnTo>
                <a:lnTo>
                  <a:pt x="9295" y="11063"/>
                </a:lnTo>
                <a:lnTo>
                  <a:pt x="9267" y="11202"/>
                </a:lnTo>
                <a:lnTo>
                  <a:pt x="9227" y="11336"/>
                </a:lnTo>
                <a:lnTo>
                  <a:pt x="9174" y="11466"/>
                </a:lnTo>
                <a:lnTo>
                  <a:pt x="9107" y="11588"/>
                </a:lnTo>
                <a:lnTo>
                  <a:pt x="9030" y="11705"/>
                </a:lnTo>
                <a:lnTo>
                  <a:pt x="8939" y="11814"/>
                </a:lnTo>
                <a:lnTo>
                  <a:pt x="8890" y="11865"/>
                </a:lnTo>
                <a:lnTo>
                  <a:pt x="8837" y="11915"/>
                </a:lnTo>
                <a:lnTo>
                  <a:pt x="8724" y="12006"/>
                </a:lnTo>
                <a:lnTo>
                  <a:pt x="8602" y="12085"/>
                </a:lnTo>
                <a:lnTo>
                  <a:pt x="8474" y="12151"/>
                </a:lnTo>
                <a:lnTo>
                  <a:pt x="8340" y="12206"/>
                </a:lnTo>
                <a:lnTo>
                  <a:pt x="8200" y="12246"/>
                </a:lnTo>
                <a:lnTo>
                  <a:pt x="8058" y="12273"/>
                </a:lnTo>
                <a:lnTo>
                  <a:pt x="7913" y="12286"/>
                </a:lnTo>
                <a:lnTo>
                  <a:pt x="7841" y="12286"/>
                </a:lnTo>
                <a:lnTo>
                  <a:pt x="7767" y="12285"/>
                </a:lnTo>
                <a:lnTo>
                  <a:pt x="7626" y="12269"/>
                </a:lnTo>
                <a:lnTo>
                  <a:pt x="7489" y="12242"/>
                </a:lnTo>
                <a:lnTo>
                  <a:pt x="7358" y="12200"/>
                </a:lnTo>
                <a:lnTo>
                  <a:pt x="7232" y="12147"/>
                </a:lnTo>
                <a:lnTo>
                  <a:pt x="7111" y="12079"/>
                </a:lnTo>
                <a:lnTo>
                  <a:pt x="6997" y="12001"/>
                </a:lnTo>
                <a:lnTo>
                  <a:pt x="6889" y="11911"/>
                </a:lnTo>
                <a:lnTo>
                  <a:pt x="6839" y="11859"/>
                </a:lnTo>
                <a:lnTo>
                  <a:pt x="4655" y="9615"/>
                </a:lnTo>
                <a:lnTo>
                  <a:pt x="2472" y="11859"/>
                </a:lnTo>
                <a:lnTo>
                  <a:pt x="2422" y="11909"/>
                </a:lnTo>
                <a:lnTo>
                  <a:pt x="2315" y="12000"/>
                </a:lnTo>
                <a:lnTo>
                  <a:pt x="2201" y="12079"/>
                </a:lnTo>
                <a:lnTo>
                  <a:pt x="2080" y="12145"/>
                </a:lnTo>
                <a:lnTo>
                  <a:pt x="1955" y="12199"/>
                </a:lnTo>
                <a:lnTo>
                  <a:pt x="1823" y="12240"/>
                </a:lnTo>
                <a:lnTo>
                  <a:pt x="1686" y="12269"/>
                </a:lnTo>
                <a:lnTo>
                  <a:pt x="1545" y="12285"/>
                </a:lnTo>
                <a:lnTo>
                  <a:pt x="1473" y="12286"/>
                </a:lnTo>
                <a:lnTo>
                  <a:pt x="1460" y="12286"/>
                </a:lnTo>
                <a:lnTo>
                  <a:pt x="1447" y="12286"/>
                </a:lnTo>
                <a:close/>
              </a:path>
            </a:pathLst>
          </a:custGeom>
          <a:solidFill>
            <a:srgbClr val="643916"/>
          </a:solid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77" name="矩形 76"/>
          <p:cNvSpPr/>
          <p:nvPr/>
        </p:nvSpPr>
        <p:spPr>
          <a:xfrm>
            <a:off x="4288474" y="3360368"/>
            <a:ext cx="1043876" cy="484748"/>
          </a:xfrm>
          <a:prstGeom prst="rect">
            <a:avLst/>
          </a:prstGeom>
        </p:spPr>
        <p:txBody>
          <a:bodyPr wrap="none">
            <a:spAutoFit/>
          </a:bodyPr>
          <a:lstStyle/>
          <a:p>
            <a:pPr algn="ctr">
              <a:lnSpc>
                <a:spcPct val="150000"/>
              </a:lnSpc>
            </a:pPr>
            <a:r>
              <a:rPr lang="en-US" altLang="zh-TW" b="1" dirty="0" smtClean="0">
                <a:solidFill>
                  <a:srgbClr val="FF9933"/>
                </a:solidFill>
                <a:latin typeface="微軟正黑體" panose="020B0604030504040204" pitchFamily="34" charset="-120"/>
                <a:ea typeface="微軟正黑體" panose="020B0604030504040204" pitchFamily="34" charset="-120"/>
              </a:rPr>
              <a:t>2</a:t>
            </a:r>
            <a:r>
              <a:rPr lang="en-US" altLang="zh-TW" b="1" baseline="30000" dirty="0" smtClean="0">
                <a:solidFill>
                  <a:srgbClr val="FF9933"/>
                </a:solidFill>
                <a:latin typeface="微軟正黑體" panose="020B0604030504040204" pitchFamily="34" charset="-120"/>
                <a:ea typeface="微軟正黑體" panose="020B0604030504040204" pitchFamily="34" charset="-120"/>
              </a:rPr>
              <a:t>nd</a:t>
            </a:r>
            <a:r>
              <a:rPr lang="en-US" altLang="zh-TW" b="1" dirty="0" smtClean="0">
                <a:solidFill>
                  <a:srgbClr val="FF9933"/>
                </a:solidFill>
                <a:latin typeface="微軟正黑體" panose="020B0604030504040204" pitchFamily="34" charset="-120"/>
                <a:ea typeface="微軟正黑體" panose="020B0604030504040204" pitchFamily="34" charset="-120"/>
              </a:rPr>
              <a:t> Year</a:t>
            </a:r>
            <a:endParaRPr lang="en-US" altLang="ko-KR" b="1" dirty="0">
              <a:solidFill>
                <a:srgbClr val="FF9933"/>
              </a:solidFill>
              <a:latin typeface="微軟正黑體" panose="020B0604030504040204" pitchFamily="34" charset="-120"/>
              <a:ea typeface="微軟正黑體" panose="020B0604030504040204" pitchFamily="34" charset="-120"/>
            </a:endParaRPr>
          </a:p>
        </p:txBody>
      </p:sp>
      <p:sp>
        <p:nvSpPr>
          <p:cNvPr id="108" name="사각형: 둥근 모서리 15">
            <a:extLst>
              <a:ext uri="{FF2B5EF4-FFF2-40B4-BE49-F238E27FC236}">
                <a16:creationId xmlns:a16="http://schemas.microsoft.com/office/drawing/2014/main" id="{1B13D936-9A25-417B-962A-072D7253F1F7}"/>
              </a:ext>
            </a:extLst>
          </p:cNvPr>
          <p:cNvSpPr/>
          <p:nvPr/>
        </p:nvSpPr>
        <p:spPr>
          <a:xfrm>
            <a:off x="5936915" y="3843584"/>
            <a:ext cx="74519" cy="396000"/>
          </a:xfrm>
          <a:prstGeom prst="roundRect">
            <a:avLst>
              <a:gd name="adj" fmla="val 50000"/>
            </a:avLst>
          </a:prstGeom>
          <a:solidFill>
            <a:schemeClr val="bg1"/>
          </a:solidFill>
          <a:ln w="28575">
            <a:solidFill>
              <a:srgbClr val="E8C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cxnSp>
        <p:nvCxnSpPr>
          <p:cNvPr id="109" name="직선 연결선 16">
            <a:extLst>
              <a:ext uri="{FF2B5EF4-FFF2-40B4-BE49-F238E27FC236}">
                <a16:creationId xmlns:a16="http://schemas.microsoft.com/office/drawing/2014/main" id="{1C6513FD-908A-4166-8761-9CD79874B91E}"/>
              </a:ext>
            </a:extLst>
          </p:cNvPr>
          <p:cNvCxnSpPr/>
          <p:nvPr/>
        </p:nvCxnSpPr>
        <p:spPr>
          <a:xfrm flipH="1">
            <a:off x="5975944" y="3226746"/>
            <a:ext cx="4098" cy="590540"/>
          </a:xfrm>
          <a:prstGeom prst="line">
            <a:avLst/>
          </a:prstGeom>
          <a:ln w="28575">
            <a:solidFill>
              <a:srgbClr val="E8C193"/>
            </a:solidFill>
            <a:prstDash val="sysDash"/>
          </a:ln>
        </p:spPr>
        <p:style>
          <a:lnRef idx="1">
            <a:schemeClr val="accent1"/>
          </a:lnRef>
          <a:fillRef idx="0">
            <a:schemeClr val="accent1"/>
          </a:fillRef>
          <a:effectRef idx="0">
            <a:schemeClr val="accent1"/>
          </a:effectRef>
          <a:fontRef idx="minor">
            <a:schemeClr val="tx1"/>
          </a:fontRef>
        </p:style>
      </p:cxnSp>
      <p:sp>
        <p:nvSpPr>
          <p:cNvPr id="110" name="직사각형 121"/>
          <p:cNvSpPr/>
          <p:nvPr/>
        </p:nvSpPr>
        <p:spPr>
          <a:xfrm>
            <a:off x="4656628" y="1901254"/>
            <a:ext cx="2779928" cy="1315745"/>
          </a:xfrm>
          <a:prstGeom prst="rect">
            <a:avLst/>
          </a:prstGeom>
        </p:spPr>
        <p:txBody>
          <a:bodyPr wrap="square">
            <a:spAutoFit/>
          </a:bodyPr>
          <a:lstStyle/>
          <a:p>
            <a:pPr algn="ctr">
              <a:lnSpc>
                <a:spcPct val="150000"/>
              </a:lnSpc>
            </a:pPr>
            <a:r>
              <a:rPr lang="en-US" altLang="zh-TW" b="1" dirty="0" smtClean="0">
                <a:solidFill>
                  <a:srgbClr val="FFFF00"/>
                </a:solidFill>
                <a:latin typeface="微軟正黑體" panose="020B0604030504040204" pitchFamily="34" charset="-120"/>
                <a:ea typeface="微軟正黑體" panose="020B0604030504040204" pitchFamily="34" charset="-120"/>
              </a:rPr>
              <a:t>Toxicological Screening of Boron Drugs using </a:t>
            </a:r>
          </a:p>
          <a:p>
            <a:pPr algn="ctr">
              <a:lnSpc>
                <a:spcPct val="150000"/>
              </a:lnSpc>
            </a:pPr>
            <a:r>
              <a:rPr lang="en-US" altLang="zh-TW" b="1" dirty="0" smtClean="0">
                <a:solidFill>
                  <a:srgbClr val="FFFF00"/>
                </a:solidFill>
                <a:latin typeface="微軟正黑體" panose="020B0604030504040204" pitchFamily="34" charset="-120"/>
                <a:ea typeface="微軟正黑體" panose="020B0604030504040204" pitchFamily="34" charset="-120"/>
              </a:rPr>
              <a:t>Zebrafish model</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sp>
        <p:nvSpPr>
          <p:cNvPr id="114" name="사각형: 둥근 모서리 15">
            <a:extLst>
              <a:ext uri="{FF2B5EF4-FFF2-40B4-BE49-F238E27FC236}">
                <a16:creationId xmlns:a16="http://schemas.microsoft.com/office/drawing/2014/main" id="{1B13D936-9A25-417B-962A-072D7253F1F7}"/>
              </a:ext>
            </a:extLst>
          </p:cNvPr>
          <p:cNvSpPr/>
          <p:nvPr/>
        </p:nvSpPr>
        <p:spPr>
          <a:xfrm>
            <a:off x="8013479" y="3843584"/>
            <a:ext cx="74519" cy="396000"/>
          </a:xfrm>
          <a:prstGeom prst="roundRect">
            <a:avLst>
              <a:gd name="adj" fmla="val 50000"/>
            </a:avLst>
          </a:prstGeom>
          <a:solidFill>
            <a:schemeClr val="bg1"/>
          </a:solidFill>
          <a:ln w="28575">
            <a:solidFill>
              <a:srgbClr val="E8C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cxnSp>
        <p:nvCxnSpPr>
          <p:cNvPr id="115" name="직선 연결선 16">
            <a:extLst>
              <a:ext uri="{FF2B5EF4-FFF2-40B4-BE49-F238E27FC236}">
                <a16:creationId xmlns:a16="http://schemas.microsoft.com/office/drawing/2014/main" id="{1C6513FD-908A-4166-8761-9CD79874B91E}"/>
              </a:ext>
            </a:extLst>
          </p:cNvPr>
          <p:cNvCxnSpPr/>
          <p:nvPr/>
        </p:nvCxnSpPr>
        <p:spPr>
          <a:xfrm flipH="1">
            <a:off x="8052508" y="3226746"/>
            <a:ext cx="4098" cy="590540"/>
          </a:xfrm>
          <a:prstGeom prst="line">
            <a:avLst/>
          </a:prstGeom>
          <a:ln w="28575">
            <a:solidFill>
              <a:srgbClr val="E8C193"/>
            </a:solidFill>
            <a:prstDash val="sysDash"/>
          </a:ln>
        </p:spPr>
        <p:style>
          <a:lnRef idx="1">
            <a:schemeClr val="accent1"/>
          </a:lnRef>
          <a:fillRef idx="0">
            <a:schemeClr val="accent1"/>
          </a:fillRef>
          <a:effectRef idx="0">
            <a:schemeClr val="accent1"/>
          </a:effectRef>
          <a:fontRef idx="minor">
            <a:schemeClr val="tx1"/>
          </a:fontRef>
        </p:style>
      </p:cxnSp>
      <p:sp>
        <p:nvSpPr>
          <p:cNvPr id="116" name="직사각형 121"/>
          <p:cNvSpPr/>
          <p:nvPr/>
        </p:nvSpPr>
        <p:spPr>
          <a:xfrm>
            <a:off x="7145824" y="2334250"/>
            <a:ext cx="1856626" cy="900246"/>
          </a:xfrm>
          <a:prstGeom prst="rect">
            <a:avLst/>
          </a:prstGeom>
        </p:spPr>
        <p:txBody>
          <a:bodyPr wrap="square">
            <a:spAutoFit/>
          </a:bodyPr>
          <a:lstStyle/>
          <a:p>
            <a:pPr algn="ctr">
              <a:lnSpc>
                <a:spcPct val="150000"/>
              </a:lnSpc>
            </a:pPr>
            <a:r>
              <a:rPr lang="en-US" altLang="zh-TW" b="1" dirty="0" smtClean="0">
                <a:solidFill>
                  <a:srgbClr val="FFFF00"/>
                </a:solidFill>
                <a:latin typeface="微軟正黑體" panose="020B0604030504040204" pitchFamily="34" charset="-120"/>
                <a:ea typeface="微軟正黑體" panose="020B0604030504040204" pitchFamily="34" charset="-120"/>
              </a:rPr>
              <a:t>Drug Release </a:t>
            </a:r>
          </a:p>
          <a:p>
            <a:pPr algn="ctr">
              <a:lnSpc>
                <a:spcPct val="150000"/>
              </a:lnSpc>
            </a:pPr>
            <a:r>
              <a:rPr lang="en-US" altLang="zh-TW" b="1" dirty="0" smtClean="0">
                <a:solidFill>
                  <a:srgbClr val="FFFF00"/>
                </a:solidFill>
                <a:latin typeface="微軟正黑體" panose="020B0604030504040204" pitchFamily="34" charset="-120"/>
                <a:ea typeface="微軟正黑體" panose="020B0604030504040204" pitchFamily="34" charset="-120"/>
              </a:rPr>
              <a:t>Analysis</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sp>
        <p:nvSpPr>
          <p:cNvPr id="117" name="직사각형 121"/>
          <p:cNvSpPr/>
          <p:nvPr/>
        </p:nvSpPr>
        <p:spPr>
          <a:xfrm>
            <a:off x="8824677" y="4842420"/>
            <a:ext cx="3000434" cy="900246"/>
          </a:xfrm>
          <a:prstGeom prst="rect">
            <a:avLst/>
          </a:prstGeom>
        </p:spPr>
        <p:txBody>
          <a:bodyPr wrap="square">
            <a:spAutoFit/>
          </a:bodyPr>
          <a:lstStyle/>
          <a:p>
            <a:pPr algn="ctr">
              <a:lnSpc>
                <a:spcPct val="150000"/>
              </a:lnSpc>
            </a:pPr>
            <a:r>
              <a:rPr lang="en-US" altLang="zh-TW" b="1" dirty="0" smtClean="0">
                <a:solidFill>
                  <a:srgbClr val="FFFF00"/>
                </a:solidFill>
                <a:latin typeface="微軟正黑體" panose="020B0604030504040204" pitchFamily="34" charset="-120"/>
                <a:ea typeface="微軟正黑體" panose="020B0604030504040204" pitchFamily="34" charset="-120"/>
              </a:rPr>
              <a:t>Micro-needle infused with New Boron Drugs</a:t>
            </a:r>
          </a:p>
        </p:txBody>
      </p:sp>
      <p:sp>
        <p:nvSpPr>
          <p:cNvPr id="118" name="사각형: 둥근 모서리 5">
            <a:extLst>
              <a:ext uri="{FF2B5EF4-FFF2-40B4-BE49-F238E27FC236}">
                <a16:creationId xmlns:a16="http://schemas.microsoft.com/office/drawing/2014/main" id="{E0B81EAA-853A-4E69-B1EC-917056A5ECBF}"/>
              </a:ext>
            </a:extLst>
          </p:cNvPr>
          <p:cNvSpPr/>
          <p:nvPr/>
        </p:nvSpPr>
        <p:spPr>
          <a:xfrm>
            <a:off x="9130511" y="3843584"/>
            <a:ext cx="74519" cy="396000"/>
          </a:xfrm>
          <a:prstGeom prst="roundRect">
            <a:avLst>
              <a:gd name="adj" fmla="val 50000"/>
            </a:avLst>
          </a:prstGeom>
          <a:solidFill>
            <a:schemeClr val="bg1"/>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cxnSp>
        <p:nvCxnSpPr>
          <p:cNvPr id="119" name="직선 연결선 13">
            <a:extLst>
              <a:ext uri="{FF2B5EF4-FFF2-40B4-BE49-F238E27FC236}">
                <a16:creationId xmlns:a16="http://schemas.microsoft.com/office/drawing/2014/main" id="{2D1374BA-1C69-460F-94DE-D6679B8D3A32}"/>
              </a:ext>
            </a:extLst>
          </p:cNvPr>
          <p:cNvCxnSpPr>
            <a:endCxn id="118" idx="0"/>
          </p:cNvCxnSpPr>
          <p:nvPr/>
        </p:nvCxnSpPr>
        <p:spPr>
          <a:xfrm flipH="1">
            <a:off x="9167771" y="3253044"/>
            <a:ext cx="4098" cy="590540"/>
          </a:xfrm>
          <a:prstGeom prst="line">
            <a:avLst/>
          </a:prstGeom>
          <a:ln w="28575">
            <a:solidFill>
              <a:srgbClr val="FF9933"/>
            </a:solidFill>
            <a:prstDash val="sysDash"/>
          </a:ln>
        </p:spPr>
        <p:style>
          <a:lnRef idx="1">
            <a:schemeClr val="accent1"/>
          </a:lnRef>
          <a:fillRef idx="0">
            <a:schemeClr val="accent1"/>
          </a:fillRef>
          <a:effectRef idx="0">
            <a:schemeClr val="accent1"/>
          </a:effectRef>
          <a:fontRef idx="minor">
            <a:schemeClr val="tx1"/>
          </a:fontRef>
        </p:style>
      </p:cxnSp>
      <p:sp>
        <p:nvSpPr>
          <p:cNvPr id="120" name="사각형: 둥근 모서리 15">
            <a:extLst>
              <a:ext uri="{FF2B5EF4-FFF2-40B4-BE49-F238E27FC236}">
                <a16:creationId xmlns:a16="http://schemas.microsoft.com/office/drawing/2014/main" id="{1B13D936-9A25-417B-962A-072D7253F1F7}"/>
              </a:ext>
            </a:extLst>
          </p:cNvPr>
          <p:cNvSpPr/>
          <p:nvPr/>
        </p:nvSpPr>
        <p:spPr>
          <a:xfrm>
            <a:off x="9957994" y="3843583"/>
            <a:ext cx="74519" cy="396000"/>
          </a:xfrm>
          <a:prstGeom prst="roundRect">
            <a:avLst>
              <a:gd name="adj" fmla="val 50000"/>
            </a:avLst>
          </a:prstGeom>
          <a:solidFill>
            <a:schemeClr val="bg1"/>
          </a:solidFill>
          <a:ln w="28575">
            <a:solidFill>
              <a:srgbClr val="E8C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cxnSp>
        <p:nvCxnSpPr>
          <p:cNvPr id="121" name="직선 연결선 16">
            <a:extLst>
              <a:ext uri="{FF2B5EF4-FFF2-40B4-BE49-F238E27FC236}">
                <a16:creationId xmlns:a16="http://schemas.microsoft.com/office/drawing/2014/main" id="{1C6513FD-908A-4166-8761-9CD79874B91E}"/>
              </a:ext>
            </a:extLst>
          </p:cNvPr>
          <p:cNvCxnSpPr/>
          <p:nvPr/>
        </p:nvCxnSpPr>
        <p:spPr>
          <a:xfrm flipH="1">
            <a:off x="9991155" y="4239584"/>
            <a:ext cx="4098" cy="590540"/>
          </a:xfrm>
          <a:prstGeom prst="line">
            <a:avLst/>
          </a:prstGeom>
          <a:ln w="28575">
            <a:solidFill>
              <a:srgbClr val="E8C193"/>
            </a:solidFill>
            <a:prstDash val="sysDash"/>
          </a:ln>
        </p:spPr>
        <p:style>
          <a:lnRef idx="1">
            <a:schemeClr val="accent1"/>
          </a:lnRef>
          <a:fillRef idx="0">
            <a:schemeClr val="accent1"/>
          </a:fillRef>
          <a:effectRef idx="0">
            <a:schemeClr val="accent1"/>
          </a:effectRef>
          <a:fontRef idx="minor">
            <a:schemeClr val="tx1"/>
          </a:fontRef>
        </p:style>
      </p:cxnSp>
      <p:sp>
        <p:nvSpPr>
          <p:cNvPr id="122" name="타원 32">
            <a:extLst>
              <a:ext uri="{FF2B5EF4-FFF2-40B4-BE49-F238E27FC236}">
                <a16:creationId xmlns:a16="http://schemas.microsoft.com/office/drawing/2014/main" id="{E265645C-94F4-45CB-BE77-5997239D1444}"/>
              </a:ext>
            </a:extLst>
          </p:cNvPr>
          <p:cNvSpPr/>
          <p:nvPr/>
        </p:nvSpPr>
        <p:spPr>
          <a:xfrm>
            <a:off x="8938085" y="2866858"/>
            <a:ext cx="514036" cy="514036"/>
          </a:xfrm>
          <a:prstGeom prst="ellipse">
            <a:avLst/>
          </a:prstGeom>
          <a:solidFill>
            <a:schemeClr val="bg1"/>
          </a:solid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3" name="Freeform 9">
            <a:extLst>
              <a:ext uri="{FF2B5EF4-FFF2-40B4-BE49-F238E27FC236}">
                <a16:creationId xmlns:a16="http://schemas.microsoft.com/office/drawing/2014/main" id="{5063BC4F-DB97-48BF-851C-DBD3456A64C6}"/>
              </a:ext>
            </a:extLst>
          </p:cNvPr>
          <p:cNvSpPr>
            <a:spLocks/>
          </p:cNvSpPr>
          <p:nvPr/>
        </p:nvSpPr>
        <p:spPr bwMode="auto">
          <a:xfrm>
            <a:off x="9110761" y="3020193"/>
            <a:ext cx="160485" cy="211790"/>
          </a:xfrm>
          <a:custGeom>
            <a:avLst/>
            <a:gdLst>
              <a:gd name="T0" fmla="*/ 1093 w 9310"/>
              <a:gd name="T1" fmla="*/ 12245 h 12286"/>
              <a:gd name="T2" fmla="*/ 582 w 9310"/>
              <a:gd name="T3" fmla="*/ 12007 h 12286"/>
              <a:gd name="T4" fmla="*/ 279 w 9310"/>
              <a:gd name="T5" fmla="*/ 11710 h 12286"/>
              <a:gd name="T6" fmla="*/ 42 w 9310"/>
              <a:gd name="T7" fmla="*/ 11209 h 12286"/>
              <a:gd name="T8" fmla="*/ 0 w 9310"/>
              <a:gd name="T9" fmla="*/ 1919 h 12286"/>
              <a:gd name="T10" fmla="*/ 117 w 9310"/>
              <a:gd name="T11" fmla="*/ 1260 h 12286"/>
              <a:gd name="T12" fmla="*/ 498 w 9310"/>
              <a:gd name="T13" fmla="*/ 629 h 12286"/>
              <a:gd name="T14" fmla="*/ 1088 w 9310"/>
              <a:gd name="T15" fmla="*/ 189 h 12286"/>
              <a:gd name="T16" fmla="*/ 1821 w 9310"/>
              <a:gd name="T17" fmla="*/ 1 h 12286"/>
              <a:gd name="T18" fmla="*/ 7682 w 9310"/>
              <a:gd name="T19" fmla="*/ 22 h 12286"/>
              <a:gd name="T20" fmla="*/ 8385 w 9310"/>
              <a:gd name="T21" fmla="*/ 278 h 12286"/>
              <a:gd name="T22" fmla="*/ 8929 w 9310"/>
              <a:gd name="T23" fmla="*/ 772 h 12286"/>
              <a:gd name="T24" fmla="*/ 9250 w 9310"/>
              <a:gd name="T25" fmla="*/ 1440 h 12286"/>
              <a:gd name="T26" fmla="*/ 9310 w 9310"/>
              <a:gd name="T27" fmla="*/ 8471 h 12286"/>
              <a:gd name="T28" fmla="*/ 9201 w 9310"/>
              <a:gd name="T29" fmla="*/ 8777 h 12286"/>
              <a:gd name="T30" fmla="*/ 8880 w 9310"/>
              <a:gd name="T31" fmla="*/ 8949 h 12286"/>
              <a:gd name="T32" fmla="*/ 8601 w 9310"/>
              <a:gd name="T33" fmla="*/ 8894 h 12286"/>
              <a:gd name="T34" fmla="*/ 8370 w 9310"/>
              <a:gd name="T35" fmla="*/ 8615 h 12286"/>
              <a:gd name="T36" fmla="*/ 8349 w 9310"/>
              <a:gd name="T37" fmla="*/ 1870 h 12286"/>
              <a:gd name="T38" fmla="*/ 8255 w 9310"/>
              <a:gd name="T39" fmla="*/ 1503 h 12286"/>
              <a:gd name="T40" fmla="*/ 8035 w 9310"/>
              <a:gd name="T41" fmla="*/ 1209 h 12286"/>
              <a:gd name="T42" fmla="*/ 7720 w 9310"/>
              <a:gd name="T43" fmla="*/ 1018 h 12286"/>
              <a:gd name="T44" fmla="*/ 7390 w 9310"/>
              <a:gd name="T45" fmla="*/ 960 h 12286"/>
              <a:gd name="T46" fmla="*/ 1680 w 9310"/>
              <a:gd name="T47" fmla="*/ 989 h 12286"/>
              <a:gd name="T48" fmla="*/ 1346 w 9310"/>
              <a:gd name="T49" fmla="*/ 1150 h 12286"/>
              <a:gd name="T50" fmla="*/ 1098 w 9310"/>
              <a:gd name="T51" fmla="*/ 1423 h 12286"/>
              <a:gd name="T52" fmla="*/ 970 w 9310"/>
              <a:gd name="T53" fmla="*/ 1774 h 12286"/>
              <a:gd name="T54" fmla="*/ 962 w 9310"/>
              <a:gd name="T55" fmla="*/ 10904 h 12286"/>
              <a:gd name="T56" fmla="*/ 1091 w 9310"/>
              <a:gd name="T57" fmla="*/ 11185 h 12286"/>
              <a:gd name="T58" fmla="*/ 1405 w 9310"/>
              <a:gd name="T59" fmla="*/ 11326 h 12286"/>
              <a:gd name="T60" fmla="*/ 1677 w 9310"/>
              <a:gd name="T61" fmla="*/ 11273 h 12286"/>
              <a:gd name="T62" fmla="*/ 4346 w 9310"/>
              <a:gd name="T63" fmla="*/ 8559 h 12286"/>
              <a:gd name="T64" fmla="*/ 4655 w 9310"/>
              <a:gd name="T65" fmla="*/ 8448 h 12286"/>
              <a:gd name="T66" fmla="*/ 4964 w 9310"/>
              <a:gd name="T67" fmla="*/ 8559 h 12286"/>
              <a:gd name="T68" fmla="*/ 7633 w 9310"/>
              <a:gd name="T69" fmla="*/ 11273 h 12286"/>
              <a:gd name="T70" fmla="*/ 7902 w 9310"/>
              <a:gd name="T71" fmla="*/ 11326 h 12286"/>
              <a:gd name="T72" fmla="*/ 8215 w 9310"/>
              <a:gd name="T73" fmla="*/ 11182 h 12286"/>
              <a:gd name="T74" fmla="*/ 8349 w 9310"/>
              <a:gd name="T75" fmla="*/ 10897 h 12286"/>
              <a:gd name="T76" fmla="*/ 8408 w 9310"/>
              <a:gd name="T77" fmla="*/ 10618 h 12286"/>
              <a:gd name="T78" fmla="*/ 8687 w 9310"/>
              <a:gd name="T79" fmla="*/ 10387 h 12286"/>
              <a:gd name="T80" fmla="*/ 8974 w 9310"/>
              <a:gd name="T81" fmla="*/ 10387 h 12286"/>
              <a:gd name="T82" fmla="*/ 9253 w 9310"/>
              <a:gd name="T83" fmla="*/ 10618 h 12286"/>
              <a:gd name="T84" fmla="*/ 9309 w 9310"/>
              <a:gd name="T85" fmla="*/ 10920 h 12286"/>
              <a:gd name="T86" fmla="*/ 9174 w 9310"/>
              <a:gd name="T87" fmla="*/ 11466 h 12286"/>
              <a:gd name="T88" fmla="*/ 8890 w 9310"/>
              <a:gd name="T89" fmla="*/ 11865 h 12286"/>
              <a:gd name="T90" fmla="*/ 8474 w 9310"/>
              <a:gd name="T91" fmla="*/ 12151 h 12286"/>
              <a:gd name="T92" fmla="*/ 7913 w 9310"/>
              <a:gd name="T93" fmla="*/ 12286 h 12286"/>
              <a:gd name="T94" fmla="*/ 7489 w 9310"/>
              <a:gd name="T95" fmla="*/ 12242 h 12286"/>
              <a:gd name="T96" fmla="*/ 6997 w 9310"/>
              <a:gd name="T97" fmla="*/ 12001 h 12286"/>
              <a:gd name="T98" fmla="*/ 2472 w 9310"/>
              <a:gd name="T99" fmla="*/ 11859 h 12286"/>
              <a:gd name="T100" fmla="*/ 2080 w 9310"/>
              <a:gd name="T101" fmla="*/ 12145 h 12286"/>
              <a:gd name="T102" fmla="*/ 1545 w 9310"/>
              <a:gd name="T103" fmla="*/ 12285 h 1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0" h="12286">
                <a:moveTo>
                  <a:pt x="1447" y="12286"/>
                </a:moveTo>
                <a:lnTo>
                  <a:pt x="1375" y="12286"/>
                </a:lnTo>
                <a:lnTo>
                  <a:pt x="1232" y="12272"/>
                </a:lnTo>
                <a:lnTo>
                  <a:pt x="1093" y="12245"/>
                </a:lnTo>
                <a:lnTo>
                  <a:pt x="957" y="12203"/>
                </a:lnTo>
                <a:lnTo>
                  <a:pt x="826" y="12150"/>
                </a:lnTo>
                <a:lnTo>
                  <a:pt x="700" y="12085"/>
                </a:lnTo>
                <a:lnTo>
                  <a:pt x="582" y="12007"/>
                </a:lnTo>
                <a:lnTo>
                  <a:pt x="471" y="11918"/>
                </a:lnTo>
                <a:lnTo>
                  <a:pt x="419" y="11869"/>
                </a:lnTo>
                <a:lnTo>
                  <a:pt x="370" y="11818"/>
                </a:lnTo>
                <a:lnTo>
                  <a:pt x="279" y="11710"/>
                </a:lnTo>
                <a:lnTo>
                  <a:pt x="202" y="11595"/>
                </a:lnTo>
                <a:lnTo>
                  <a:pt x="135" y="11471"/>
                </a:lnTo>
                <a:lnTo>
                  <a:pt x="82" y="11343"/>
                </a:lnTo>
                <a:lnTo>
                  <a:pt x="42" y="11209"/>
                </a:lnTo>
                <a:lnTo>
                  <a:pt x="14" y="11070"/>
                </a:lnTo>
                <a:lnTo>
                  <a:pt x="1" y="10927"/>
                </a:lnTo>
                <a:lnTo>
                  <a:pt x="0" y="10855"/>
                </a:lnTo>
                <a:lnTo>
                  <a:pt x="0" y="1919"/>
                </a:lnTo>
                <a:lnTo>
                  <a:pt x="1" y="1821"/>
                </a:lnTo>
                <a:lnTo>
                  <a:pt x="22" y="1627"/>
                </a:lnTo>
                <a:lnTo>
                  <a:pt x="60" y="1440"/>
                </a:lnTo>
                <a:lnTo>
                  <a:pt x="117" y="1260"/>
                </a:lnTo>
                <a:lnTo>
                  <a:pt x="189" y="1089"/>
                </a:lnTo>
                <a:lnTo>
                  <a:pt x="278" y="924"/>
                </a:lnTo>
                <a:lnTo>
                  <a:pt x="382" y="772"/>
                </a:lnTo>
                <a:lnTo>
                  <a:pt x="498" y="629"/>
                </a:lnTo>
                <a:lnTo>
                  <a:pt x="629" y="498"/>
                </a:lnTo>
                <a:lnTo>
                  <a:pt x="772" y="382"/>
                </a:lnTo>
                <a:lnTo>
                  <a:pt x="924" y="278"/>
                </a:lnTo>
                <a:lnTo>
                  <a:pt x="1088" y="189"/>
                </a:lnTo>
                <a:lnTo>
                  <a:pt x="1260" y="117"/>
                </a:lnTo>
                <a:lnTo>
                  <a:pt x="1440" y="60"/>
                </a:lnTo>
                <a:lnTo>
                  <a:pt x="1627" y="22"/>
                </a:lnTo>
                <a:lnTo>
                  <a:pt x="1821" y="1"/>
                </a:lnTo>
                <a:lnTo>
                  <a:pt x="1919" y="0"/>
                </a:lnTo>
                <a:lnTo>
                  <a:pt x="7390" y="0"/>
                </a:lnTo>
                <a:lnTo>
                  <a:pt x="7489" y="1"/>
                </a:lnTo>
                <a:lnTo>
                  <a:pt x="7682" y="22"/>
                </a:lnTo>
                <a:lnTo>
                  <a:pt x="7869" y="60"/>
                </a:lnTo>
                <a:lnTo>
                  <a:pt x="8049" y="117"/>
                </a:lnTo>
                <a:lnTo>
                  <a:pt x="8222" y="189"/>
                </a:lnTo>
                <a:lnTo>
                  <a:pt x="8385" y="278"/>
                </a:lnTo>
                <a:lnTo>
                  <a:pt x="8539" y="382"/>
                </a:lnTo>
                <a:lnTo>
                  <a:pt x="8681" y="498"/>
                </a:lnTo>
                <a:lnTo>
                  <a:pt x="8811" y="629"/>
                </a:lnTo>
                <a:lnTo>
                  <a:pt x="8929" y="772"/>
                </a:lnTo>
                <a:lnTo>
                  <a:pt x="9033" y="924"/>
                </a:lnTo>
                <a:lnTo>
                  <a:pt x="9120" y="1089"/>
                </a:lnTo>
                <a:lnTo>
                  <a:pt x="9194" y="1260"/>
                </a:lnTo>
                <a:lnTo>
                  <a:pt x="9250" y="1440"/>
                </a:lnTo>
                <a:lnTo>
                  <a:pt x="9289" y="1627"/>
                </a:lnTo>
                <a:lnTo>
                  <a:pt x="9308" y="1821"/>
                </a:lnTo>
                <a:lnTo>
                  <a:pt x="9310" y="1919"/>
                </a:lnTo>
                <a:lnTo>
                  <a:pt x="9310" y="8471"/>
                </a:lnTo>
                <a:lnTo>
                  <a:pt x="9308" y="8521"/>
                </a:lnTo>
                <a:lnTo>
                  <a:pt x="9289" y="8615"/>
                </a:lnTo>
                <a:lnTo>
                  <a:pt x="9253" y="8700"/>
                </a:lnTo>
                <a:lnTo>
                  <a:pt x="9201" y="8777"/>
                </a:lnTo>
                <a:lnTo>
                  <a:pt x="9136" y="8842"/>
                </a:lnTo>
                <a:lnTo>
                  <a:pt x="9058" y="8894"/>
                </a:lnTo>
                <a:lnTo>
                  <a:pt x="8974" y="8930"/>
                </a:lnTo>
                <a:lnTo>
                  <a:pt x="8880" y="8949"/>
                </a:lnTo>
                <a:lnTo>
                  <a:pt x="8830" y="8952"/>
                </a:lnTo>
                <a:lnTo>
                  <a:pt x="8781" y="8949"/>
                </a:lnTo>
                <a:lnTo>
                  <a:pt x="8687" y="8930"/>
                </a:lnTo>
                <a:lnTo>
                  <a:pt x="8601" y="8894"/>
                </a:lnTo>
                <a:lnTo>
                  <a:pt x="8524" y="8842"/>
                </a:lnTo>
                <a:lnTo>
                  <a:pt x="8460" y="8777"/>
                </a:lnTo>
                <a:lnTo>
                  <a:pt x="8408" y="8700"/>
                </a:lnTo>
                <a:lnTo>
                  <a:pt x="8370" y="8615"/>
                </a:lnTo>
                <a:lnTo>
                  <a:pt x="8352" y="8521"/>
                </a:lnTo>
                <a:lnTo>
                  <a:pt x="8350" y="8471"/>
                </a:lnTo>
                <a:lnTo>
                  <a:pt x="8350" y="1919"/>
                </a:lnTo>
                <a:lnTo>
                  <a:pt x="8349" y="1870"/>
                </a:lnTo>
                <a:lnTo>
                  <a:pt x="8340" y="1774"/>
                </a:lnTo>
                <a:lnTo>
                  <a:pt x="8320" y="1680"/>
                </a:lnTo>
                <a:lnTo>
                  <a:pt x="8293" y="1590"/>
                </a:lnTo>
                <a:lnTo>
                  <a:pt x="8255" y="1503"/>
                </a:lnTo>
                <a:lnTo>
                  <a:pt x="8211" y="1423"/>
                </a:lnTo>
                <a:lnTo>
                  <a:pt x="8160" y="1346"/>
                </a:lnTo>
                <a:lnTo>
                  <a:pt x="8101" y="1274"/>
                </a:lnTo>
                <a:lnTo>
                  <a:pt x="8035" y="1209"/>
                </a:lnTo>
                <a:lnTo>
                  <a:pt x="7964" y="1150"/>
                </a:lnTo>
                <a:lnTo>
                  <a:pt x="7888" y="1099"/>
                </a:lnTo>
                <a:lnTo>
                  <a:pt x="7806" y="1054"/>
                </a:lnTo>
                <a:lnTo>
                  <a:pt x="7720" y="1018"/>
                </a:lnTo>
                <a:lnTo>
                  <a:pt x="7630" y="989"/>
                </a:lnTo>
                <a:lnTo>
                  <a:pt x="7537" y="970"/>
                </a:lnTo>
                <a:lnTo>
                  <a:pt x="7440" y="960"/>
                </a:lnTo>
                <a:lnTo>
                  <a:pt x="7390" y="960"/>
                </a:lnTo>
                <a:lnTo>
                  <a:pt x="1919" y="960"/>
                </a:lnTo>
                <a:lnTo>
                  <a:pt x="1870" y="960"/>
                </a:lnTo>
                <a:lnTo>
                  <a:pt x="1774" y="970"/>
                </a:lnTo>
                <a:lnTo>
                  <a:pt x="1680" y="989"/>
                </a:lnTo>
                <a:lnTo>
                  <a:pt x="1589" y="1018"/>
                </a:lnTo>
                <a:lnTo>
                  <a:pt x="1503" y="1054"/>
                </a:lnTo>
                <a:lnTo>
                  <a:pt x="1422" y="1099"/>
                </a:lnTo>
                <a:lnTo>
                  <a:pt x="1346" y="1150"/>
                </a:lnTo>
                <a:lnTo>
                  <a:pt x="1274" y="1209"/>
                </a:lnTo>
                <a:lnTo>
                  <a:pt x="1209" y="1274"/>
                </a:lnTo>
                <a:lnTo>
                  <a:pt x="1150" y="1346"/>
                </a:lnTo>
                <a:lnTo>
                  <a:pt x="1098" y="1423"/>
                </a:lnTo>
                <a:lnTo>
                  <a:pt x="1054" y="1503"/>
                </a:lnTo>
                <a:lnTo>
                  <a:pt x="1018" y="1590"/>
                </a:lnTo>
                <a:lnTo>
                  <a:pt x="989" y="1680"/>
                </a:lnTo>
                <a:lnTo>
                  <a:pt x="970" y="1774"/>
                </a:lnTo>
                <a:lnTo>
                  <a:pt x="960" y="1870"/>
                </a:lnTo>
                <a:lnTo>
                  <a:pt x="960" y="1919"/>
                </a:lnTo>
                <a:lnTo>
                  <a:pt x="960" y="10855"/>
                </a:lnTo>
                <a:lnTo>
                  <a:pt x="962" y="10904"/>
                </a:lnTo>
                <a:lnTo>
                  <a:pt x="978" y="10995"/>
                </a:lnTo>
                <a:lnTo>
                  <a:pt x="1011" y="11078"/>
                </a:lnTo>
                <a:lnTo>
                  <a:pt x="1061" y="11152"/>
                </a:lnTo>
                <a:lnTo>
                  <a:pt x="1091" y="11185"/>
                </a:lnTo>
                <a:lnTo>
                  <a:pt x="1129" y="11218"/>
                </a:lnTo>
                <a:lnTo>
                  <a:pt x="1212" y="11271"/>
                </a:lnTo>
                <a:lnTo>
                  <a:pt x="1306" y="11307"/>
                </a:lnTo>
                <a:lnTo>
                  <a:pt x="1405" y="11326"/>
                </a:lnTo>
                <a:lnTo>
                  <a:pt x="1456" y="11327"/>
                </a:lnTo>
                <a:lnTo>
                  <a:pt x="1504" y="11325"/>
                </a:lnTo>
                <a:lnTo>
                  <a:pt x="1595" y="11307"/>
                </a:lnTo>
                <a:lnTo>
                  <a:pt x="1677" y="11273"/>
                </a:lnTo>
                <a:lnTo>
                  <a:pt x="1751" y="11222"/>
                </a:lnTo>
                <a:lnTo>
                  <a:pt x="1784" y="11191"/>
                </a:lnTo>
                <a:lnTo>
                  <a:pt x="4310" y="8592"/>
                </a:lnTo>
                <a:lnTo>
                  <a:pt x="4346" y="8559"/>
                </a:lnTo>
                <a:lnTo>
                  <a:pt x="4426" y="8505"/>
                </a:lnTo>
                <a:lnTo>
                  <a:pt x="4513" y="8468"/>
                </a:lnTo>
                <a:lnTo>
                  <a:pt x="4607" y="8449"/>
                </a:lnTo>
                <a:lnTo>
                  <a:pt x="4655" y="8448"/>
                </a:lnTo>
                <a:lnTo>
                  <a:pt x="4703" y="8449"/>
                </a:lnTo>
                <a:lnTo>
                  <a:pt x="4797" y="8468"/>
                </a:lnTo>
                <a:lnTo>
                  <a:pt x="4885" y="8505"/>
                </a:lnTo>
                <a:lnTo>
                  <a:pt x="4964" y="8559"/>
                </a:lnTo>
                <a:lnTo>
                  <a:pt x="4999" y="8592"/>
                </a:lnTo>
                <a:lnTo>
                  <a:pt x="7527" y="11191"/>
                </a:lnTo>
                <a:lnTo>
                  <a:pt x="7560" y="11222"/>
                </a:lnTo>
                <a:lnTo>
                  <a:pt x="7633" y="11273"/>
                </a:lnTo>
                <a:lnTo>
                  <a:pt x="7714" y="11307"/>
                </a:lnTo>
                <a:lnTo>
                  <a:pt x="7803" y="11325"/>
                </a:lnTo>
                <a:lnTo>
                  <a:pt x="7852" y="11327"/>
                </a:lnTo>
                <a:lnTo>
                  <a:pt x="7902" y="11326"/>
                </a:lnTo>
                <a:lnTo>
                  <a:pt x="8002" y="11306"/>
                </a:lnTo>
                <a:lnTo>
                  <a:pt x="8095" y="11270"/>
                </a:lnTo>
                <a:lnTo>
                  <a:pt x="8179" y="11215"/>
                </a:lnTo>
                <a:lnTo>
                  <a:pt x="8215" y="11182"/>
                </a:lnTo>
                <a:lnTo>
                  <a:pt x="8248" y="11148"/>
                </a:lnTo>
                <a:lnTo>
                  <a:pt x="8298" y="11073"/>
                </a:lnTo>
                <a:lnTo>
                  <a:pt x="8331" y="10989"/>
                </a:lnTo>
                <a:lnTo>
                  <a:pt x="8349" y="10897"/>
                </a:lnTo>
                <a:lnTo>
                  <a:pt x="8350" y="10847"/>
                </a:lnTo>
                <a:lnTo>
                  <a:pt x="8352" y="10798"/>
                </a:lnTo>
                <a:lnTo>
                  <a:pt x="8370" y="10704"/>
                </a:lnTo>
                <a:lnTo>
                  <a:pt x="8408" y="10618"/>
                </a:lnTo>
                <a:lnTo>
                  <a:pt x="8460" y="10541"/>
                </a:lnTo>
                <a:lnTo>
                  <a:pt x="8524" y="10477"/>
                </a:lnTo>
                <a:lnTo>
                  <a:pt x="8601" y="10425"/>
                </a:lnTo>
                <a:lnTo>
                  <a:pt x="8687" y="10387"/>
                </a:lnTo>
                <a:lnTo>
                  <a:pt x="8781" y="10369"/>
                </a:lnTo>
                <a:lnTo>
                  <a:pt x="8830" y="10367"/>
                </a:lnTo>
                <a:lnTo>
                  <a:pt x="8880" y="10369"/>
                </a:lnTo>
                <a:lnTo>
                  <a:pt x="8974" y="10387"/>
                </a:lnTo>
                <a:lnTo>
                  <a:pt x="9058" y="10425"/>
                </a:lnTo>
                <a:lnTo>
                  <a:pt x="9136" y="10477"/>
                </a:lnTo>
                <a:lnTo>
                  <a:pt x="9201" y="10541"/>
                </a:lnTo>
                <a:lnTo>
                  <a:pt x="9253" y="10618"/>
                </a:lnTo>
                <a:lnTo>
                  <a:pt x="9289" y="10704"/>
                </a:lnTo>
                <a:lnTo>
                  <a:pt x="9308" y="10798"/>
                </a:lnTo>
                <a:lnTo>
                  <a:pt x="9310" y="10847"/>
                </a:lnTo>
                <a:lnTo>
                  <a:pt x="9309" y="10920"/>
                </a:lnTo>
                <a:lnTo>
                  <a:pt x="9295" y="11063"/>
                </a:lnTo>
                <a:lnTo>
                  <a:pt x="9267" y="11202"/>
                </a:lnTo>
                <a:lnTo>
                  <a:pt x="9227" y="11336"/>
                </a:lnTo>
                <a:lnTo>
                  <a:pt x="9174" y="11466"/>
                </a:lnTo>
                <a:lnTo>
                  <a:pt x="9107" y="11588"/>
                </a:lnTo>
                <a:lnTo>
                  <a:pt x="9030" y="11705"/>
                </a:lnTo>
                <a:lnTo>
                  <a:pt x="8939" y="11814"/>
                </a:lnTo>
                <a:lnTo>
                  <a:pt x="8890" y="11865"/>
                </a:lnTo>
                <a:lnTo>
                  <a:pt x="8837" y="11915"/>
                </a:lnTo>
                <a:lnTo>
                  <a:pt x="8724" y="12006"/>
                </a:lnTo>
                <a:lnTo>
                  <a:pt x="8602" y="12085"/>
                </a:lnTo>
                <a:lnTo>
                  <a:pt x="8474" y="12151"/>
                </a:lnTo>
                <a:lnTo>
                  <a:pt x="8340" y="12206"/>
                </a:lnTo>
                <a:lnTo>
                  <a:pt x="8200" y="12246"/>
                </a:lnTo>
                <a:lnTo>
                  <a:pt x="8058" y="12273"/>
                </a:lnTo>
                <a:lnTo>
                  <a:pt x="7913" y="12286"/>
                </a:lnTo>
                <a:lnTo>
                  <a:pt x="7841" y="12286"/>
                </a:lnTo>
                <a:lnTo>
                  <a:pt x="7767" y="12285"/>
                </a:lnTo>
                <a:lnTo>
                  <a:pt x="7626" y="12269"/>
                </a:lnTo>
                <a:lnTo>
                  <a:pt x="7489" y="12242"/>
                </a:lnTo>
                <a:lnTo>
                  <a:pt x="7358" y="12200"/>
                </a:lnTo>
                <a:lnTo>
                  <a:pt x="7232" y="12147"/>
                </a:lnTo>
                <a:lnTo>
                  <a:pt x="7111" y="12079"/>
                </a:lnTo>
                <a:lnTo>
                  <a:pt x="6997" y="12001"/>
                </a:lnTo>
                <a:lnTo>
                  <a:pt x="6889" y="11911"/>
                </a:lnTo>
                <a:lnTo>
                  <a:pt x="6839" y="11859"/>
                </a:lnTo>
                <a:lnTo>
                  <a:pt x="4655" y="9615"/>
                </a:lnTo>
                <a:lnTo>
                  <a:pt x="2472" y="11859"/>
                </a:lnTo>
                <a:lnTo>
                  <a:pt x="2422" y="11909"/>
                </a:lnTo>
                <a:lnTo>
                  <a:pt x="2315" y="12000"/>
                </a:lnTo>
                <a:lnTo>
                  <a:pt x="2201" y="12079"/>
                </a:lnTo>
                <a:lnTo>
                  <a:pt x="2080" y="12145"/>
                </a:lnTo>
                <a:lnTo>
                  <a:pt x="1955" y="12199"/>
                </a:lnTo>
                <a:lnTo>
                  <a:pt x="1823" y="12240"/>
                </a:lnTo>
                <a:lnTo>
                  <a:pt x="1686" y="12269"/>
                </a:lnTo>
                <a:lnTo>
                  <a:pt x="1545" y="12285"/>
                </a:lnTo>
                <a:lnTo>
                  <a:pt x="1473" y="12286"/>
                </a:lnTo>
                <a:lnTo>
                  <a:pt x="1460" y="12286"/>
                </a:lnTo>
                <a:lnTo>
                  <a:pt x="1447" y="12286"/>
                </a:lnTo>
                <a:close/>
              </a:path>
            </a:pathLst>
          </a:custGeom>
          <a:solidFill>
            <a:srgbClr val="643916"/>
          </a:solid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124" name="矩形 123"/>
          <p:cNvSpPr/>
          <p:nvPr/>
        </p:nvSpPr>
        <p:spPr>
          <a:xfrm>
            <a:off x="9143355" y="3360753"/>
            <a:ext cx="1005403" cy="484748"/>
          </a:xfrm>
          <a:prstGeom prst="rect">
            <a:avLst/>
          </a:prstGeom>
        </p:spPr>
        <p:txBody>
          <a:bodyPr wrap="none">
            <a:spAutoFit/>
          </a:bodyPr>
          <a:lstStyle/>
          <a:p>
            <a:pPr algn="ctr">
              <a:lnSpc>
                <a:spcPct val="150000"/>
              </a:lnSpc>
            </a:pPr>
            <a:r>
              <a:rPr lang="en-US" altLang="zh-TW" b="1" dirty="0" smtClean="0">
                <a:solidFill>
                  <a:srgbClr val="FF9933"/>
                </a:solidFill>
                <a:latin typeface="微軟正黑體" panose="020B0604030504040204" pitchFamily="34" charset="-120"/>
                <a:ea typeface="微軟正黑體" panose="020B0604030504040204" pitchFamily="34" charset="-120"/>
              </a:rPr>
              <a:t>3</a:t>
            </a:r>
            <a:r>
              <a:rPr lang="en-US" altLang="zh-TW" b="1" baseline="30000" dirty="0" smtClean="0">
                <a:solidFill>
                  <a:srgbClr val="FF9933"/>
                </a:solidFill>
                <a:latin typeface="微軟正黑體" panose="020B0604030504040204" pitchFamily="34" charset="-120"/>
                <a:ea typeface="微軟正黑體" panose="020B0604030504040204" pitchFamily="34" charset="-120"/>
              </a:rPr>
              <a:t>rd</a:t>
            </a:r>
            <a:r>
              <a:rPr lang="en-US" altLang="zh-TW" b="1" dirty="0" smtClean="0">
                <a:solidFill>
                  <a:srgbClr val="FF9933"/>
                </a:solidFill>
                <a:latin typeface="微軟正黑體" panose="020B0604030504040204" pitchFamily="34" charset="-120"/>
                <a:ea typeface="微軟正黑體" panose="020B0604030504040204" pitchFamily="34" charset="-120"/>
              </a:rPr>
              <a:t> Year</a:t>
            </a:r>
            <a:endParaRPr lang="en-US" altLang="ko-KR" b="1" dirty="0">
              <a:solidFill>
                <a:srgbClr val="FF9933"/>
              </a:solidFill>
              <a:latin typeface="微軟正黑體" panose="020B0604030504040204" pitchFamily="34" charset="-120"/>
              <a:ea typeface="微軟正黑體" panose="020B0604030504040204" pitchFamily="34" charset="-120"/>
            </a:endParaRPr>
          </a:p>
        </p:txBody>
      </p:sp>
      <p:sp>
        <p:nvSpPr>
          <p:cNvPr id="125" name="사각형: 둥근 모서리 15">
            <a:extLst>
              <a:ext uri="{FF2B5EF4-FFF2-40B4-BE49-F238E27FC236}">
                <a16:creationId xmlns:a16="http://schemas.microsoft.com/office/drawing/2014/main" id="{1B13D936-9A25-417B-962A-072D7253F1F7}"/>
              </a:ext>
            </a:extLst>
          </p:cNvPr>
          <p:cNvSpPr/>
          <p:nvPr/>
        </p:nvSpPr>
        <p:spPr>
          <a:xfrm>
            <a:off x="10882964" y="3843583"/>
            <a:ext cx="74519" cy="396000"/>
          </a:xfrm>
          <a:prstGeom prst="roundRect">
            <a:avLst>
              <a:gd name="adj" fmla="val 50000"/>
            </a:avLst>
          </a:prstGeom>
          <a:solidFill>
            <a:schemeClr val="bg1"/>
          </a:solidFill>
          <a:ln w="28575">
            <a:solidFill>
              <a:srgbClr val="E8C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cxnSp>
        <p:nvCxnSpPr>
          <p:cNvPr id="126" name="직선 연결선 16">
            <a:extLst>
              <a:ext uri="{FF2B5EF4-FFF2-40B4-BE49-F238E27FC236}">
                <a16:creationId xmlns:a16="http://schemas.microsoft.com/office/drawing/2014/main" id="{1C6513FD-908A-4166-8761-9CD79874B91E}"/>
              </a:ext>
            </a:extLst>
          </p:cNvPr>
          <p:cNvCxnSpPr/>
          <p:nvPr/>
        </p:nvCxnSpPr>
        <p:spPr>
          <a:xfrm flipH="1">
            <a:off x="10921993" y="3226745"/>
            <a:ext cx="4098" cy="590540"/>
          </a:xfrm>
          <a:prstGeom prst="line">
            <a:avLst/>
          </a:prstGeom>
          <a:ln w="28575">
            <a:solidFill>
              <a:srgbClr val="E8C193"/>
            </a:solidFill>
            <a:prstDash val="sysDash"/>
          </a:ln>
        </p:spPr>
        <p:style>
          <a:lnRef idx="1">
            <a:schemeClr val="accent1"/>
          </a:lnRef>
          <a:fillRef idx="0">
            <a:schemeClr val="accent1"/>
          </a:fillRef>
          <a:effectRef idx="0">
            <a:schemeClr val="accent1"/>
          </a:effectRef>
          <a:fontRef idx="minor">
            <a:schemeClr val="tx1"/>
          </a:fontRef>
        </p:style>
      </p:cxnSp>
      <p:sp>
        <p:nvSpPr>
          <p:cNvPr id="129" name="직사각형 121"/>
          <p:cNvSpPr/>
          <p:nvPr/>
        </p:nvSpPr>
        <p:spPr>
          <a:xfrm>
            <a:off x="9765201" y="1873027"/>
            <a:ext cx="2374555" cy="1315745"/>
          </a:xfrm>
          <a:prstGeom prst="rect">
            <a:avLst/>
          </a:prstGeom>
        </p:spPr>
        <p:txBody>
          <a:bodyPr wrap="square">
            <a:spAutoFit/>
          </a:bodyPr>
          <a:lstStyle/>
          <a:p>
            <a:pPr algn="ctr">
              <a:lnSpc>
                <a:spcPct val="150000"/>
              </a:lnSpc>
            </a:pPr>
            <a:r>
              <a:rPr lang="en-US" altLang="zh-TW" b="1" dirty="0" smtClean="0">
                <a:solidFill>
                  <a:srgbClr val="FFFF00"/>
                </a:solidFill>
                <a:latin typeface="微軟正黑體" panose="020B0604030504040204" pitchFamily="34" charset="-120"/>
                <a:ea typeface="微軟正黑體" panose="020B0604030504040204" pitchFamily="34" charset="-120"/>
              </a:rPr>
              <a:t>BNCT on </a:t>
            </a:r>
          </a:p>
          <a:p>
            <a:pPr algn="ctr">
              <a:lnSpc>
                <a:spcPct val="150000"/>
              </a:lnSpc>
            </a:pPr>
            <a:r>
              <a:rPr lang="en-US" altLang="zh-TW" b="1" dirty="0" smtClean="0">
                <a:solidFill>
                  <a:srgbClr val="FFFF00"/>
                </a:solidFill>
                <a:latin typeface="微軟正黑體" panose="020B0604030504040204" pitchFamily="34" charset="-120"/>
                <a:ea typeface="微軟正黑體" panose="020B0604030504040204" pitchFamily="34" charset="-120"/>
              </a:rPr>
              <a:t>Skin Cancer Animal Model</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52240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직선 연결선 126"/>
          <p:cNvCxnSpPr/>
          <p:nvPr/>
        </p:nvCxnSpPr>
        <p:spPr>
          <a:xfrm>
            <a:off x="1491048" y="706056"/>
            <a:ext cx="9252000" cy="0"/>
          </a:xfrm>
          <a:prstGeom prst="line">
            <a:avLst/>
          </a:prstGeom>
          <a:ln>
            <a:solidFill>
              <a:srgbClr val="E8C193"/>
            </a:solidFill>
          </a:ln>
        </p:spPr>
        <p:style>
          <a:lnRef idx="1">
            <a:schemeClr val="accent1"/>
          </a:lnRef>
          <a:fillRef idx="0">
            <a:schemeClr val="accent1"/>
          </a:fillRef>
          <a:effectRef idx="0">
            <a:schemeClr val="accent1"/>
          </a:effectRef>
          <a:fontRef idx="minor">
            <a:schemeClr val="tx1"/>
          </a:fontRef>
        </p:style>
      </p:cxnSp>
      <p:sp>
        <p:nvSpPr>
          <p:cNvPr id="128" name="직사각형 127"/>
          <p:cNvSpPr/>
          <p:nvPr/>
        </p:nvSpPr>
        <p:spPr>
          <a:xfrm>
            <a:off x="3069048" y="86258"/>
            <a:ext cx="6096000" cy="1349087"/>
          </a:xfrm>
          <a:prstGeom prst="rect">
            <a:avLst/>
          </a:prstGeom>
          <a:solidFill>
            <a:srgbClr val="2E2E31"/>
          </a:solidFill>
        </p:spPr>
        <p:txBody>
          <a:bodyPr>
            <a:spAutoFit/>
          </a:bodyPr>
          <a:lstStyle/>
          <a:p>
            <a:pPr algn="ctr" latinLnBrk="0">
              <a:lnSpc>
                <a:spcPct val="150000"/>
              </a:lnSpc>
              <a:defRPr/>
            </a:pPr>
            <a:r>
              <a:rPr lang="en-US" altLang="ko-KR" sz="2800" b="1" kern="0" dirty="0">
                <a:solidFill>
                  <a:srgbClr val="FFFF00"/>
                </a:solidFill>
              </a:rPr>
              <a:t>B</a:t>
            </a:r>
            <a:r>
              <a:rPr lang="en-US" altLang="ko-KR" sz="2800" b="1" kern="0" dirty="0">
                <a:solidFill>
                  <a:srgbClr val="E8C193"/>
                </a:solidFill>
              </a:rPr>
              <a:t>oron </a:t>
            </a:r>
            <a:r>
              <a:rPr lang="en-US" altLang="ko-KR" sz="2800" b="1" kern="0" dirty="0">
                <a:solidFill>
                  <a:srgbClr val="FFFF00"/>
                </a:solidFill>
              </a:rPr>
              <a:t>N</a:t>
            </a:r>
            <a:r>
              <a:rPr lang="en-US" altLang="ko-KR" sz="2800" b="1" kern="0" dirty="0">
                <a:solidFill>
                  <a:srgbClr val="E8C193"/>
                </a:solidFill>
              </a:rPr>
              <a:t>eutron </a:t>
            </a:r>
            <a:r>
              <a:rPr lang="en-US" altLang="ko-KR" sz="2800" b="1" kern="0" dirty="0">
                <a:solidFill>
                  <a:srgbClr val="FFFF00"/>
                </a:solidFill>
              </a:rPr>
              <a:t>C</a:t>
            </a:r>
            <a:r>
              <a:rPr lang="en-US" altLang="ko-KR" sz="2800" b="1" kern="0" dirty="0">
                <a:solidFill>
                  <a:srgbClr val="E8C193"/>
                </a:solidFill>
              </a:rPr>
              <a:t>apture </a:t>
            </a:r>
            <a:r>
              <a:rPr lang="en-US" altLang="ko-KR" sz="2800" b="1" kern="0" dirty="0">
                <a:solidFill>
                  <a:srgbClr val="FFFF00"/>
                </a:solidFill>
              </a:rPr>
              <a:t>T</a:t>
            </a:r>
            <a:r>
              <a:rPr lang="en-US" altLang="ko-KR" sz="2800" b="1" kern="0" dirty="0">
                <a:solidFill>
                  <a:srgbClr val="E8C193"/>
                </a:solidFill>
              </a:rPr>
              <a:t>herapy (</a:t>
            </a:r>
            <a:r>
              <a:rPr lang="en-US" altLang="ko-KR" sz="2800" b="1" kern="0" dirty="0">
                <a:solidFill>
                  <a:srgbClr val="FFFF00"/>
                </a:solidFill>
              </a:rPr>
              <a:t>BNCT</a:t>
            </a:r>
            <a:r>
              <a:rPr lang="en-US" altLang="ko-KR" sz="2800" b="1" kern="0" dirty="0" smtClean="0">
                <a:solidFill>
                  <a:srgbClr val="E8C193"/>
                </a:solidFill>
              </a:rPr>
              <a:t>)</a:t>
            </a:r>
            <a:endParaRPr lang="en-US" altLang="ko-KR" sz="2800" b="1" kern="0" dirty="0">
              <a:solidFill>
                <a:srgbClr val="E8C193"/>
              </a:solidFill>
            </a:endParaRPr>
          </a:p>
        </p:txBody>
      </p:sp>
      <p:sp>
        <p:nvSpPr>
          <p:cNvPr id="73" name="文字方塊 18"/>
          <p:cNvSpPr txBox="1">
            <a:spLocks noChangeArrowheads="1"/>
          </p:cNvSpPr>
          <p:nvPr/>
        </p:nvSpPr>
        <p:spPr bwMode="auto">
          <a:xfrm>
            <a:off x="2818709" y="6449694"/>
            <a:ext cx="6596678" cy="246221"/>
          </a:xfrm>
          <a:prstGeom prst="rect">
            <a:avLst/>
          </a:prstGeom>
          <a:noFill/>
          <a:ln w="9525">
            <a:noFill/>
            <a:miter lim="800000"/>
            <a:headEnd/>
            <a:tailEnd/>
          </a:ln>
        </p:spPr>
        <p:txBody>
          <a:bodyPr wrap="none">
            <a:spAutoFit/>
          </a:bodyPr>
          <a:lstStyle/>
          <a:p>
            <a:r>
              <a:rPr kumimoji="0" lang="en-US" altLang="zh-TW" sz="1000" dirty="0">
                <a:solidFill>
                  <a:srgbClr val="E8C193"/>
                </a:solidFill>
                <a:ea typeface="ＭＳ Ｐゴシック" pitchFamily="34" charset="-128"/>
              </a:rPr>
              <a:t>Yamamoto, T.; </a:t>
            </a:r>
            <a:r>
              <a:rPr kumimoji="0" lang="en-US" altLang="zh-TW" sz="1000" dirty="0" err="1">
                <a:solidFill>
                  <a:srgbClr val="E8C193"/>
                </a:solidFill>
                <a:ea typeface="ＭＳ Ｐゴシック" pitchFamily="34" charset="-128"/>
              </a:rPr>
              <a:t>Tsuboi</a:t>
            </a:r>
            <a:r>
              <a:rPr kumimoji="0" lang="en-US" altLang="zh-TW" sz="1000" dirty="0">
                <a:solidFill>
                  <a:srgbClr val="E8C193"/>
                </a:solidFill>
                <a:ea typeface="ＭＳ Ｐゴシック" pitchFamily="34" charset="-128"/>
              </a:rPr>
              <a:t>, K.; </a:t>
            </a:r>
            <a:r>
              <a:rPr kumimoji="0" lang="en-US" altLang="zh-TW" sz="1000" dirty="0" err="1">
                <a:solidFill>
                  <a:srgbClr val="E8C193"/>
                </a:solidFill>
                <a:ea typeface="ＭＳ Ｐゴシック" pitchFamily="34" charset="-128"/>
              </a:rPr>
              <a:t>Nakai</a:t>
            </a:r>
            <a:r>
              <a:rPr kumimoji="0" lang="en-US" altLang="zh-TW" sz="1000" dirty="0">
                <a:solidFill>
                  <a:srgbClr val="E8C193"/>
                </a:solidFill>
                <a:ea typeface="ＭＳ Ｐゴシック" pitchFamily="34" charset="-128"/>
              </a:rPr>
              <a:t>, K.; </a:t>
            </a:r>
            <a:r>
              <a:rPr kumimoji="0" lang="en-US" altLang="zh-TW" sz="1000" dirty="0" err="1">
                <a:solidFill>
                  <a:srgbClr val="E8C193"/>
                </a:solidFill>
                <a:ea typeface="ＭＳ Ｐゴシック" pitchFamily="34" charset="-128"/>
              </a:rPr>
              <a:t>Kumada</a:t>
            </a:r>
            <a:r>
              <a:rPr kumimoji="0" lang="en-US" altLang="zh-TW" sz="1000" dirty="0">
                <a:solidFill>
                  <a:srgbClr val="E8C193"/>
                </a:solidFill>
                <a:ea typeface="ＭＳ Ｐゴシック" pitchFamily="34" charset="-128"/>
              </a:rPr>
              <a:t>, H.; Sakurai, H.; Matsumura, A. </a:t>
            </a:r>
            <a:r>
              <a:rPr kumimoji="0" lang="en-US" altLang="zh-TW" sz="1000" i="1" dirty="0">
                <a:solidFill>
                  <a:srgbClr val="E8C193"/>
                </a:solidFill>
                <a:ea typeface="ＭＳ Ｐゴシック" pitchFamily="34" charset="-128"/>
              </a:rPr>
              <a:t>Transl. Cancer Res.</a:t>
            </a:r>
            <a:r>
              <a:rPr kumimoji="0" lang="en-US" altLang="zh-TW" sz="1000" dirty="0">
                <a:solidFill>
                  <a:srgbClr val="E8C193"/>
                </a:solidFill>
                <a:ea typeface="ＭＳ Ｐゴシック" pitchFamily="34" charset="-128"/>
              </a:rPr>
              <a:t> 2013, </a:t>
            </a:r>
            <a:r>
              <a:rPr kumimoji="0" lang="en-US" altLang="zh-TW" sz="1000" i="1" dirty="0">
                <a:solidFill>
                  <a:srgbClr val="E8C193"/>
                </a:solidFill>
                <a:ea typeface="ＭＳ Ｐゴシック" pitchFamily="34" charset="-128"/>
              </a:rPr>
              <a:t>2</a:t>
            </a:r>
            <a:r>
              <a:rPr kumimoji="0" lang="en-US" altLang="zh-TW" sz="1000" dirty="0">
                <a:solidFill>
                  <a:srgbClr val="E8C193"/>
                </a:solidFill>
                <a:ea typeface="ＭＳ Ｐゴシック" pitchFamily="34" charset="-128"/>
              </a:rPr>
              <a:t>, 80-86.</a:t>
            </a:r>
            <a:endParaRPr kumimoji="0" lang="zh-TW" altLang="en-US" sz="1000" dirty="0">
              <a:solidFill>
                <a:srgbClr val="E8C193"/>
              </a:solidFill>
              <a:ea typeface="ＭＳ Ｐゴシック" pitchFamily="34" charset="-128"/>
            </a:endParaRPr>
          </a:p>
        </p:txBody>
      </p:sp>
      <p:grpSp>
        <p:nvGrpSpPr>
          <p:cNvPr id="74" name="群組 15"/>
          <p:cNvGrpSpPr>
            <a:grpSpLocks/>
          </p:cNvGrpSpPr>
          <p:nvPr/>
        </p:nvGrpSpPr>
        <p:grpSpPr bwMode="auto">
          <a:xfrm>
            <a:off x="2409102" y="1585330"/>
            <a:ext cx="7708489" cy="4744956"/>
            <a:chOff x="1062060" y="573321"/>
            <a:chExt cx="7188784" cy="5591982"/>
          </a:xfrm>
        </p:grpSpPr>
        <p:grpSp>
          <p:nvGrpSpPr>
            <p:cNvPr id="75" name="群組 16"/>
            <p:cNvGrpSpPr>
              <a:grpSpLocks/>
            </p:cNvGrpSpPr>
            <p:nvPr/>
          </p:nvGrpSpPr>
          <p:grpSpPr bwMode="auto">
            <a:xfrm>
              <a:off x="1547664" y="1052586"/>
              <a:ext cx="6703180" cy="5112717"/>
              <a:chOff x="1547664" y="1052586"/>
              <a:chExt cx="6703180" cy="5112717"/>
            </a:xfrm>
          </p:grpSpPr>
          <p:grpSp>
            <p:nvGrpSpPr>
              <p:cNvPr id="77" name="群組 18"/>
              <p:cNvGrpSpPr>
                <a:grpSpLocks/>
              </p:cNvGrpSpPr>
              <p:nvPr/>
            </p:nvGrpSpPr>
            <p:grpSpPr bwMode="auto">
              <a:xfrm>
                <a:off x="1547664" y="1052586"/>
                <a:ext cx="5977107" cy="5112717"/>
                <a:chOff x="1547664" y="1052586"/>
                <a:chExt cx="5977107" cy="5112717"/>
              </a:xfrm>
            </p:grpSpPr>
            <p:grpSp>
              <p:nvGrpSpPr>
                <p:cNvPr id="79" name="群組 20"/>
                <p:cNvGrpSpPr>
                  <a:grpSpLocks/>
                </p:cNvGrpSpPr>
                <p:nvPr/>
              </p:nvGrpSpPr>
              <p:grpSpPr bwMode="auto">
                <a:xfrm>
                  <a:off x="1908036" y="1557349"/>
                  <a:ext cx="5616735" cy="4607954"/>
                  <a:chOff x="1907998" y="1485298"/>
                  <a:chExt cx="4968650" cy="4247958"/>
                </a:xfrm>
              </p:grpSpPr>
              <p:sp>
                <p:nvSpPr>
                  <p:cNvPr id="212" name="橢圓 211"/>
                  <p:cNvSpPr/>
                  <p:nvPr/>
                </p:nvSpPr>
                <p:spPr>
                  <a:xfrm>
                    <a:off x="1907998" y="1485298"/>
                    <a:ext cx="4968650" cy="424795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13" name="橢圓 212"/>
                  <p:cNvSpPr/>
                  <p:nvPr/>
                </p:nvSpPr>
                <p:spPr>
                  <a:xfrm>
                    <a:off x="1979621" y="1557000"/>
                    <a:ext cx="4825405" cy="4104554"/>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grpSp>
            <p:cxnSp>
              <p:nvCxnSpPr>
                <p:cNvPr id="80" name="直線單箭頭接點 64"/>
                <p:cNvCxnSpPr/>
                <p:nvPr/>
              </p:nvCxnSpPr>
              <p:spPr>
                <a:xfrm>
                  <a:off x="2268410" y="1628779"/>
                  <a:ext cx="1008091" cy="936511"/>
                </a:xfrm>
                <a:prstGeom prst="straightConnector1">
                  <a:avLst/>
                </a:prstGeom>
                <a:ln w="1016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直線單箭頭接點 65"/>
                <p:cNvCxnSpPr/>
                <p:nvPr/>
              </p:nvCxnSpPr>
              <p:spPr>
                <a:xfrm>
                  <a:off x="2052503" y="2349417"/>
                  <a:ext cx="792185" cy="719050"/>
                </a:xfrm>
                <a:prstGeom prst="straightConnector1">
                  <a:avLst/>
                </a:prstGeom>
                <a:ln w="635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直線單箭頭接點 69"/>
                <p:cNvCxnSpPr/>
                <p:nvPr/>
              </p:nvCxnSpPr>
              <p:spPr>
                <a:xfrm>
                  <a:off x="3132034" y="1484334"/>
                  <a:ext cx="792185" cy="792067"/>
                </a:xfrm>
                <a:prstGeom prst="straightConnector1">
                  <a:avLst/>
                </a:prstGeom>
                <a:ln w="635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3" name="直線單箭頭接點 70"/>
                <p:cNvCxnSpPr/>
                <p:nvPr/>
              </p:nvCxnSpPr>
              <p:spPr>
                <a:xfrm>
                  <a:off x="1547664" y="2636719"/>
                  <a:ext cx="1223997" cy="1080957"/>
                </a:xfrm>
                <a:prstGeom prst="straightConnector1">
                  <a:avLst/>
                </a:prstGeom>
                <a:ln w="635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單箭頭接點 74"/>
                <p:cNvCxnSpPr/>
                <p:nvPr/>
              </p:nvCxnSpPr>
              <p:spPr>
                <a:xfrm>
                  <a:off x="3492406" y="1052586"/>
                  <a:ext cx="1079531" cy="1079369"/>
                </a:xfrm>
                <a:prstGeom prst="straightConnector1">
                  <a:avLst/>
                </a:prstGeom>
                <a:ln w="635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5" name="直線單箭頭接點 76"/>
                <p:cNvCxnSpPr/>
                <p:nvPr/>
              </p:nvCxnSpPr>
              <p:spPr>
                <a:xfrm>
                  <a:off x="3995659" y="2997038"/>
                  <a:ext cx="649305" cy="4317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直線單箭頭接點 80"/>
                <p:cNvCxnSpPr/>
                <p:nvPr/>
              </p:nvCxnSpPr>
              <p:spPr>
                <a:xfrm flipV="1">
                  <a:off x="5508589" y="2925609"/>
                  <a:ext cx="287346" cy="3587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7" name="橢圓 86"/>
                <p:cNvSpPr/>
                <p:nvPr/>
              </p:nvSpPr>
              <p:spPr>
                <a:xfrm rot="588687">
                  <a:off x="3117746" y="4260535"/>
                  <a:ext cx="2305116" cy="172857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88" name="直線單箭頭接點 83"/>
                <p:cNvCxnSpPr/>
                <p:nvPr/>
              </p:nvCxnSpPr>
              <p:spPr>
                <a:xfrm flipH="1">
                  <a:off x="4500498" y="4149423"/>
                  <a:ext cx="431812" cy="5761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9" name="群組 30"/>
                <p:cNvGrpSpPr>
                  <a:grpSpLocks/>
                </p:cNvGrpSpPr>
                <p:nvPr/>
              </p:nvGrpSpPr>
              <p:grpSpPr bwMode="auto">
                <a:xfrm>
                  <a:off x="3851920" y="4653136"/>
                  <a:ext cx="914400" cy="914400"/>
                  <a:chOff x="8028384" y="2420888"/>
                  <a:chExt cx="914400" cy="914400"/>
                </a:xfrm>
              </p:grpSpPr>
              <p:sp>
                <p:nvSpPr>
                  <p:cNvPr id="206" name="爆炸 1 205"/>
                  <p:cNvSpPr/>
                  <p:nvPr/>
                </p:nvSpPr>
                <p:spPr>
                  <a:xfrm>
                    <a:off x="8029244" y="2420351"/>
                    <a:ext cx="914426" cy="914289"/>
                  </a:xfrm>
                  <a:prstGeom prst="irregularSeal1">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207" name="群組 78"/>
                  <p:cNvGrpSpPr>
                    <a:grpSpLocks/>
                  </p:cNvGrpSpPr>
                  <p:nvPr/>
                </p:nvGrpSpPr>
                <p:grpSpPr bwMode="auto">
                  <a:xfrm>
                    <a:off x="8244408" y="2636912"/>
                    <a:ext cx="432048" cy="432048"/>
                    <a:chOff x="7740352" y="3501008"/>
                    <a:chExt cx="432048" cy="432048"/>
                  </a:xfrm>
                </p:grpSpPr>
                <p:sp>
                  <p:nvSpPr>
                    <p:cNvPr id="208" name="橢圓 207"/>
                    <p:cNvSpPr/>
                    <p:nvPr/>
                  </p:nvSpPr>
                  <p:spPr>
                    <a:xfrm>
                      <a:off x="7885560" y="3500321"/>
                      <a:ext cx="215906" cy="21587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09" name="橢圓 208"/>
                    <p:cNvSpPr/>
                    <p:nvPr/>
                  </p:nvSpPr>
                  <p:spPr>
                    <a:xfrm>
                      <a:off x="7741094" y="3571750"/>
                      <a:ext cx="215906" cy="21587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10" name="橢圓 209"/>
                    <p:cNvSpPr/>
                    <p:nvPr/>
                  </p:nvSpPr>
                  <p:spPr>
                    <a:xfrm>
                      <a:off x="7812533" y="3716195"/>
                      <a:ext cx="215906" cy="21587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11" name="橢圓 210"/>
                    <p:cNvSpPr/>
                    <p:nvPr/>
                  </p:nvSpPr>
                  <p:spPr>
                    <a:xfrm>
                      <a:off x="7957000" y="3644767"/>
                      <a:ext cx="215906" cy="21587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grpSp>
            <p:grpSp>
              <p:nvGrpSpPr>
                <p:cNvPr id="90" name="群組 31"/>
                <p:cNvGrpSpPr>
                  <a:grpSpLocks/>
                </p:cNvGrpSpPr>
                <p:nvPr/>
              </p:nvGrpSpPr>
              <p:grpSpPr bwMode="auto">
                <a:xfrm>
                  <a:off x="3059832" y="2492896"/>
                  <a:ext cx="936104" cy="821705"/>
                  <a:chOff x="3059832" y="2492896"/>
                  <a:chExt cx="936104" cy="821705"/>
                </a:xfrm>
              </p:grpSpPr>
              <p:grpSp>
                <p:nvGrpSpPr>
                  <p:cNvPr id="133" name="群組 65"/>
                  <p:cNvGrpSpPr>
                    <a:grpSpLocks/>
                  </p:cNvGrpSpPr>
                  <p:nvPr/>
                </p:nvGrpSpPr>
                <p:grpSpPr bwMode="auto">
                  <a:xfrm>
                    <a:off x="3347864" y="2492896"/>
                    <a:ext cx="648072" cy="576064"/>
                    <a:chOff x="7380312" y="2924944"/>
                    <a:chExt cx="648072" cy="576064"/>
                  </a:xfrm>
                </p:grpSpPr>
                <p:sp>
                  <p:nvSpPr>
                    <p:cNvPr id="135" name="橢圓 134"/>
                    <p:cNvSpPr/>
                    <p:nvPr/>
                  </p:nvSpPr>
                  <p:spPr>
                    <a:xfrm>
                      <a:off x="7740761" y="3284640"/>
                      <a:ext cx="215906" cy="21587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6" name="橢圓 135"/>
                    <p:cNvSpPr/>
                    <p:nvPr/>
                  </p:nvSpPr>
                  <p:spPr>
                    <a:xfrm>
                      <a:off x="7740761" y="2995750"/>
                      <a:ext cx="215906" cy="21746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7" name="橢圓 136"/>
                    <p:cNvSpPr/>
                    <p:nvPr/>
                  </p:nvSpPr>
                  <p:spPr>
                    <a:xfrm>
                      <a:off x="7596294" y="2924322"/>
                      <a:ext cx="215906" cy="21587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9" name="橢圓 138"/>
                    <p:cNvSpPr/>
                    <p:nvPr/>
                  </p:nvSpPr>
                  <p:spPr>
                    <a:xfrm>
                      <a:off x="7812201" y="3140196"/>
                      <a:ext cx="215906" cy="21587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55" name="橢圓 154"/>
                    <p:cNvSpPr/>
                    <p:nvPr/>
                  </p:nvSpPr>
                  <p:spPr>
                    <a:xfrm>
                      <a:off x="7380388" y="3140196"/>
                      <a:ext cx="215906" cy="21587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97" name="橢圓 196"/>
                    <p:cNvSpPr/>
                    <p:nvPr/>
                  </p:nvSpPr>
                  <p:spPr>
                    <a:xfrm>
                      <a:off x="7524854" y="3284640"/>
                      <a:ext cx="215906" cy="21587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98" name="橢圓 197"/>
                    <p:cNvSpPr/>
                    <p:nvPr/>
                  </p:nvSpPr>
                  <p:spPr>
                    <a:xfrm>
                      <a:off x="7451827" y="2995750"/>
                      <a:ext cx="215906" cy="21746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99" name="橢圓 198"/>
                    <p:cNvSpPr/>
                    <p:nvPr/>
                  </p:nvSpPr>
                  <p:spPr>
                    <a:xfrm>
                      <a:off x="7524854" y="3140196"/>
                      <a:ext cx="215906" cy="21587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04" name="橢圓 203"/>
                    <p:cNvSpPr/>
                    <p:nvPr/>
                  </p:nvSpPr>
                  <p:spPr>
                    <a:xfrm>
                      <a:off x="7667733" y="3068767"/>
                      <a:ext cx="215906" cy="21587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05" name="橢圓 204"/>
                    <p:cNvSpPr/>
                    <p:nvPr/>
                  </p:nvSpPr>
                  <p:spPr>
                    <a:xfrm>
                      <a:off x="7667733" y="3213212"/>
                      <a:ext cx="215906" cy="21587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34" name="文字方塊 66"/>
                  <p:cNvSpPr txBox="1">
                    <a:spLocks noChangeArrowheads="1"/>
                  </p:cNvSpPr>
                  <p:nvPr/>
                </p:nvSpPr>
                <p:spPr bwMode="auto">
                  <a:xfrm>
                    <a:off x="3059832" y="2852936"/>
                    <a:ext cx="566181" cy="461665"/>
                  </a:xfrm>
                  <a:prstGeom prst="rect">
                    <a:avLst/>
                  </a:prstGeom>
                  <a:noFill/>
                  <a:ln w="9525">
                    <a:noFill/>
                    <a:miter lim="800000"/>
                    <a:headEnd/>
                    <a:tailEnd/>
                  </a:ln>
                </p:spPr>
                <p:txBody>
                  <a:bodyPr wrap="none">
                    <a:spAutoFit/>
                  </a:bodyPr>
                  <a:lstStyle/>
                  <a:p>
                    <a:r>
                      <a:rPr kumimoji="0" lang="en-US" altLang="zh-TW" sz="2400" b="1" baseline="30000">
                        <a:latin typeface="Century Gothic" pitchFamily="34" charset="0"/>
                      </a:rPr>
                      <a:t>10</a:t>
                    </a:r>
                    <a:r>
                      <a:rPr kumimoji="0" lang="en-US" altLang="zh-TW" sz="2400" b="1">
                        <a:latin typeface="Century Gothic" pitchFamily="34" charset="0"/>
                      </a:rPr>
                      <a:t>B</a:t>
                    </a:r>
                    <a:endParaRPr kumimoji="0" lang="zh-TW" altLang="en-US" sz="2400" b="1" baseline="30000">
                      <a:latin typeface="Century Gothic" pitchFamily="34" charset="0"/>
                    </a:endParaRPr>
                  </a:p>
                </p:txBody>
              </p:sp>
            </p:grpSp>
            <p:grpSp>
              <p:nvGrpSpPr>
                <p:cNvPr id="91" name="群組 32"/>
                <p:cNvGrpSpPr>
                  <a:grpSpLocks/>
                </p:cNvGrpSpPr>
                <p:nvPr/>
              </p:nvGrpSpPr>
              <p:grpSpPr bwMode="auto">
                <a:xfrm>
                  <a:off x="4716016" y="3068960"/>
                  <a:ext cx="1462729" cy="1421291"/>
                  <a:chOff x="4644008" y="3068960"/>
                  <a:chExt cx="1462729" cy="1421291"/>
                </a:xfrm>
              </p:grpSpPr>
              <p:grpSp>
                <p:nvGrpSpPr>
                  <p:cNvPr id="109" name="群組 50"/>
                  <p:cNvGrpSpPr>
                    <a:grpSpLocks/>
                  </p:cNvGrpSpPr>
                  <p:nvPr/>
                </p:nvGrpSpPr>
                <p:grpSpPr bwMode="auto">
                  <a:xfrm>
                    <a:off x="4644008" y="3068960"/>
                    <a:ext cx="1267296" cy="1358682"/>
                    <a:chOff x="6933770" y="1373938"/>
                    <a:chExt cx="1267296" cy="1358682"/>
                  </a:xfrm>
                </p:grpSpPr>
                <p:sp>
                  <p:nvSpPr>
                    <p:cNvPr id="111" name="爆炸 2 110"/>
                    <p:cNvSpPr/>
                    <p:nvPr/>
                  </p:nvSpPr>
                  <p:spPr>
                    <a:xfrm rot="2687440">
                      <a:off x="6934158" y="1373444"/>
                      <a:ext cx="1266861" cy="1358735"/>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12" name="群組 53"/>
                    <p:cNvGrpSpPr>
                      <a:grpSpLocks/>
                    </p:cNvGrpSpPr>
                    <p:nvPr/>
                  </p:nvGrpSpPr>
                  <p:grpSpPr bwMode="auto">
                    <a:xfrm>
                      <a:off x="7164288" y="1700808"/>
                      <a:ext cx="648072" cy="648072"/>
                      <a:chOff x="7532712" y="4149080"/>
                      <a:chExt cx="648072" cy="648072"/>
                    </a:xfrm>
                  </p:grpSpPr>
                  <p:sp>
                    <p:nvSpPr>
                      <p:cNvPr id="113" name="橢圓 112"/>
                      <p:cNvSpPr/>
                      <p:nvPr/>
                    </p:nvSpPr>
                    <p:spPr>
                      <a:xfrm>
                        <a:off x="7748682" y="4580448"/>
                        <a:ext cx="215906" cy="21587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4" name="橢圓 113"/>
                      <p:cNvSpPr/>
                      <p:nvPr/>
                    </p:nvSpPr>
                    <p:spPr>
                      <a:xfrm>
                        <a:off x="7893149" y="4220130"/>
                        <a:ext cx="215906" cy="21587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5" name="橢圓 114"/>
                      <p:cNvSpPr/>
                      <p:nvPr/>
                    </p:nvSpPr>
                    <p:spPr>
                      <a:xfrm>
                        <a:off x="7893149" y="4580448"/>
                        <a:ext cx="215906" cy="21587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6" name="橢圓 115"/>
                      <p:cNvSpPr/>
                      <p:nvPr/>
                    </p:nvSpPr>
                    <p:spPr>
                      <a:xfrm>
                        <a:off x="7748682" y="4148701"/>
                        <a:ext cx="215906" cy="21587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7" name="橢圓 116"/>
                      <p:cNvSpPr/>
                      <p:nvPr/>
                    </p:nvSpPr>
                    <p:spPr>
                      <a:xfrm>
                        <a:off x="7964588" y="4364575"/>
                        <a:ext cx="215906" cy="21587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5" name="橢圓 124"/>
                      <p:cNvSpPr/>
                      <p:nvPr/>
                    </p:nvSpPr>
                    <p:spPr>
                      <a:xfrm>
                        <a:off x="7532776" y="4364575"/>
                        <a:ext cx="215906" cy="21587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6" name="橢圓 125"/>
                      <p:cNvSpPr/>
                      <p:nvPr/>
                    </p:nvSpPr>
                    <p:spPr>
                      <a:xfrm>
                        <a:off x="7677243" y="4509020"/>
                        <a:ext cx="215906" cy="21587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9" name="橢圓 128"/>
                      <p:cNvSpPr/>
                      <p:nvPr/>
                    </p:nvSpPr>
                    <p:spPr>
                      <a:xfrm>
                        <a:off x="7604216" y="4220130"/>
                        <a:ext cx="215906" cy="21587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0" name="橢圓 129"/>
                      <p:cNvSpPr/>
                      <p:nvPr/>
                    </p:nvSpPr>
                    <p:spPr>
                      <a:xfrm>
                        <a:off x="7677243" y="4364575"/>
                        <a:ext cx="215906" cy="21587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1" name="橢圓 130"/>
                      <p:cNvSpPr/>
                      <p:nvPr/>
                    </p:nvSpPr>
                    <p:spPr>
                      <a:xfrm>
                        <a:off x="7820122" y="4293146"/>
                        <a:ext cx="215906" cy="21587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2" name="橢圓 131"/>
                      <p:cNvSpPr/>
                      <p:nvPr/>
                    </p:nvSpPr>
                    <p:spPr>
                      <a:xfrm>
                        <a:off x="7820122" y="4436004"/>
                        <a:ext cx="215906" cy="21587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grpSp>
              <p:sp>
                <p:nvSpPr>
                  <p:cNvPr id="110" name="文字方塊 51"/>
                  <p:cNvSpPr txBox="1">
                    <a:spLocks noChangeArrowheads="1"/>
                  </p:cNvSpPr>
                  <p:nvPr/>
                </p:nvSpPr>
                <p:spPr bwMode="auto">
                  <a:xfrm>
                    <a:off x="5540556" y="4028586"/>
                    <a:ext cx="566181" cy="461665"/>
                  </a:xfrm>
                  <a:prstGeom prst="rect">
                    <a:avLst/>
                  </a:prstGeom>
                  <a:noFill/>
                  <a:ln w="9525">
                    <a:noFill/>
                    <a:miter lim="800000"/>
                    <a:headEnd/>
                    <a:tailEnd/>
                  </a:ln>
                </p:spPr>
                <p:txBody>
                  <a:bodyPr wrap="none">
                    <a:spAutoFit/>
                  </a:bodyPr>
                  <a:lstStyle/>
                  <a:p>
                    <a:r>
                      <a:rPr kumimoji="0" lang="en-US" altLang="zh-TW" sz="2400" b="1" baseline="30000" dirty="0">
                        <a:latin typeface="Century Gothic" pitchFamily="34" charset="0"/>
                      </a:rPr>
                      <a:t>11</a:t>
                    </a:r>
                    <a:r>
                      <a:rPr kumimoji="0" lang="en-US" altLang="zh-TW" sz="2400" b="1" dirty="0">
                        <a:latin typeface="Century Gothic" pitchFamily="34" charset="0"/>
                      </a:rPr>
                      <a:t>B</a:t>
                    </a:r>
                    <a:endParaRPr kumimoji="0" lang="zh-TW" altLang="en-US" sz="2400" b="1" baseline="30000" dirty="0">
                      <a:latin typeface="Century Gothic" pitchFamily="34" charset="0"/>
                    </a:endParaRPr>
                  </a:p>
                </p:txBody>
              </p:sp>
            </p:grpSp>
            <p:grpSp>
              <p:nvGrpSpPr>
                <p:cNvPr id="92" name="群組 33"/>
                <p:cNvGrpSpPr>
                  <a:grpSpLocks/>
                </p:cNvGrpSpPr>
                <p:nvPr/>
              </p:nvGrpSpPr>
              <p:grpSpPr bwMode="auto">
                <a:xfrm>
                  <a:off x="5508104" y="2060848"/>
                  <a:ext cx="1270031" cy="1120141"/>
                  <a:chOff x="5652120" y="2060848"/>
                  <a:chExt cx="1270031" cy="1120141"/>
                </a:xfrm>
              </p:grpSpPr>
              <p:grpSp>
                <p:nvGrpSpPr>
                  <p:cNvPr id="98" name="群組 39"/>
                  <p:cNvGrpSpPr>
                    <a:grpSpLocks/>
                  </p:cNvGrpSpPr>
                  <p:nvPr/>
                </p:nvGrpSpPr>
                <p:grpSpPr bwMode="auto">
                  <a:xfrm>
                    <a:off x="5652120" y="2060848"/>
                    <a:ext cx="1008112" cy="1008112"/>
                    <a:chOff x="7164288" y="1484784"/>
                    <a:chExt cx="1008112" cy="1008112"/>
                  </a:xfrm>
                </p:grpSpPr>
                <p:sp>
                  <p:nvSpPr>
                    <p:cNvPr id="100" name="爆炸 1 99"/>
                    <p:cNvSpPr/>
                    <p:nvPr/>
                  </p:nvSpPr>
                  <p:spPr>
                    <a:xfrm>
                      <a:off x="7164773" y="1484463"/>
                      <a:ext cx="1008092" cy="1007940"/>
                    </a:xfrm>
                    <a:prstGeom prst="irregularSeal1">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01" name="群組 42"/>
                    <p:cNvGrpSpPr>
                      <a:grpSpLocks/>
                    </p:cNvGrpSpPr>
                    <p:nvPr/>
                  </p:nvGrpSpPr>
                  <p:grpSpPr bwMode="auto">
                    <a:xfrm>
                      <a:off x="7380312" y="1700808"/>
                      <a:ext cx="504056" cy="576064"/>
                      <a:chOff x="7596336" y="2852936"/>
                      <a:chExt cx="504056" cy="576064"/>
                    </a:xfrm>
                  </p:grpSpPr>
                  <p:sp>
                    <p:nvSpPr>
                      <p:cNvPr id="102" name="橢圓 101"/>
                      <p:cNvSpPr/>
                      <p:nvPr/>
                    </p:nvSpPr>
                    <p:spPr>
                      <a:xfrm>
                        <a:off x="7812609" y="2852465"/>
                        <a:ext cx="217494" cy="21587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3" name="橢圓 102"/>
                      <p:cNvSpPr/>
                      <p:nvPr/>
                    </p:nvSpPr>
                    <p:spPr>
                      <a:xfrm>
                        <a:off x="7596703" y="3068339"/>
                        <a:ext cx="215906" cy="21587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4" name="橢圓 103"/>
                      <p:cNvSpPr/>
                      <p:nvPr/>
                    </p:nvSpPr>
                    <p:spPr>
                      <a:xfrm>
                        <a:off x="7741170" y="3212783"/>
                        <a:ext cx="215906" cy="21587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5" name="橢圓 104"/>
                      <p:cNvSpPr/>
                      <p:nvPr/>
                    </p:nvSpPr>
                    <p:spPr>
                      <a:xfrm>
                        <a:off x="7668143" y="2923893"/>
                        <a:ext cx="217493" cy="21746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6" name="橢圓 105"/>
                      <p:cNvSpPr/>
                      <p:nvPr/>
                    </p:nvSpPr>
                    <p:spPr>
                      <a:xfrm>
                        <a:off x="7741170" y="3068339"/>
                        <a:ext cx="215906" cy="21587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7" name="橢圓 106"/>
                      <p:cNvSpPr/>
                      <p:nvPr/>
                    </p:nvSpPr>
                    <p:spPr>
                      <a:xfrm>
                        <a:off x="7885636" y="2996910"/>
                        <a:ext cx="215906" cy="21587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8" name="橢圓 107"/>
                      <p:cNvSpPr/>
                      <p:nvPr/>
                    </p:nvSpPr>
                    <p:spPr>
                      <a:xfrm>
                        <a:off x="7885636" y="3141355"/>
                        <a:ext cx="215906" cy="21587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grpSp>
              <p:sp>
                <p:nvSpPr>
                  <p:cNvPr id="99" name="文字方塊 40"/>
                  <p:cNvSpPr txBox="1">
                    <a:spLocks noChangeArrowheads="1"/>
                  </p:cNvSpPr>
                  <p:nvPr/>
                </p:nvSpPr>
                <p:spPr bwMode="auto">
                  <a:xfrm>
                    <a:off x="6447679" y="2636912"/>
                    <a:ext cx="474472" cy="544077"/>
                  </a:xfrm>
                  <a:prstGeom prst="rect">
                    <a:avLst/>
                  </a:prstGeom>
                  <a:noFill/>
                  <a:ln w="9525">
                    <a:noFill/>
                    <a:miter lim="800000"/>
                    <a:headEnd/>
                    <a:tailEnd/>
                  </a:ln>
                </p:spPr>
                <p:txBody>
                  <a:bodyPr wrap="none">
                    <a:spAutoFit/>
                  </a:bodyPr>
                  <a:lstStyle/>
                  <a:p>
                    <a:r>
                      <a:rPr kumimoji="0" lang="en-US" altLang="zh-TW" sz="2400" b="1" baseline="30000" dirty="0" smtClean="0">
                        <a:latin typeface="Century Gothic" pitchFamily="34" charset="0"/>
                      </a:rPr>
                      <a:t>7</a:t>
                    </a:r>
                    <a:r>
                      <a:rPr kumimoji="0" lang="en-US" altLang="zh-TW" sz="2400" b="1" dirty="0" smtClean="0">
                        <a:latin typeface="Century Gothic" pitchFamily="34" charset="0"/>
                      </a:rPr>
                      <a:t>Li</a:t>
                    </a:r>
                    <a:endParaRPr kumimoji="0" lang="zh-TW" altLang="en-US" sz="2400" b="1" baseline="30000" dirty="0">
                      <a:latin typeface="Century Gothic" pitchFamily="34" charset="0"/>
                    </a:endParaRPr>
                  </a:p>
                </p:txBody>
              </p:sp>
            </p:grpSp>
            <p:sp>
              <p:nvSpPr>
                <p:cNvPr id="93" name="文字方塊 34"/>
                <p:cNvSpPr txBox="1">
                  <a:spLocks noChangeArrowheads="1"/>
                </p:cNvSpPr>
                <p:nvPr/>
              </p:nvSpPr>
              <p:spPr bwMode="auto">
                <a:xfrm>
                  <a:off x="3707904" y="5435932"/>
                  <a:ext cx="658348" cy="544077"/>
                </a:xfrm>
                <a:prstGeom prst="rect">
                  <a:avLst/>
                </a:prstGeom>
                <a:noFill/>
                <a:ln w="9525">
                  <a:noFill/>
                  <a:miter lim="800000"/>
                  <a:headEnd/>
                  <a:tailEnd/>
                </a:ln>
              </p:spPr>
              <p:txBody>
                <a:bodyPr wrap="none">
                  <a:spAutoFit/>
                </a:bodyPr>
                <a:lstStyle/>
                <a:p>
                  <a:r>
                    <a:rPr kumimoji="0" lang="en-US" altLang="zh-TW" sz="2400" b="1" baseline="30000" dirty="0" smtClean="0">
                      <a:latin typeface="Century Gothic" pitchFamily="34" charset="0"/>
                    </a:rPr>
                    <a:t>4</a:t>
                  </a:r>
                  <a:r>
                    <a:rPr kumimoji="0" lang="en-US" altLang="zh-TW" sz="2400" b="1" dirty="0" smtClean="0">
                      <a:latin typeface="Century Gothic" pitchFamily="34" charset="0"/>
                    </a:rPr>
                    <a:t>He</a:t>
                  </a:r>
                  <a:endParaRPr kumimoji="0" lang="zh-TW" altLang="en-US" sz="2400" b="1" baseline="30000" dirty="0">
                    <a:latin typeface="Century Gothic" pitchFamily="34" charset="0"/>
                  </a:endParaRPr>
                </a:p>
              </p:txBody>
            </p:sp>
            <p:sp>
              <p:nvSpPr>
                <p:cNvPr id="94" name="文字方塊 35"/>
                <p:cNvSpPr txBox="1">
                  <a:spLocks noChangeArrowheads="1"/>
                </p:cNvSpPr>
                <p:nvPr/>
              </p:nvSpPr>
              <p:spPr bwMode="auto">
                <a:xfrm>
                  <a:off x="4981099" y="2741484"/>
                  <a:ext cx="591829" cy="323165"/>
                </a:xfrm>
                <a:prstGeom prst="rect">
                  <a:avLst/>
                </a:prstGeom>
                <a:noFill/>
                <a:ln w="9525">
                  <a:noFill/>
                  <a:miter lim="800000"/>
                  <a:headEnd/>
                  <a:tailEnd/>
                </a:ln>
              </p:spPr>
              <p:txBody>
                <a:bodyPr wrap="none">
                  <a:spAutoFit/>
                </a:bodyPr>
                <a:lstStyle/>
                <a:p>
                  <a:r>
                    <a:rPr kumimoji="0" lang="en-US" altLang="zh-TW" sz="1500" b="1" dirty="0">
                      <a:latin typeface="Century Gothic" pitchFamily="34" charset="0"/>
                    </a:rPr>
                    <a:t>5</a:t>
                  </a:r>
                  <a:r>
                    <a:rPr kumimoji="0" lang="el-GR" altLang="zh-TW" sz="1500" b="1" dirty="0">
                      <a:latin typeface="Century Gothic" pitchFamily="34" charset="0"/>
                    </a:rPr>
                    <a:t> μ</a:t>
                  </a:r>
                  <a:r>
                    <a:rPr kumimoji="0" lang="en-US" altLang="zh-TW" sz="1500" b="1" dirty="0">
                      <a:latin typeface="Century Gothic" pitchFamily="34" charset="0"/>
                    </a:rPr>
                    <a:t>m</a:t>
                  </a:r>
                  <a:endParaRPr kumimoji="0" lang="zh-TW" altLang="en-US" sz="1500" b="1" dirty="0">
                    <a:latin typeface="Century Gothic" pitchFamily="34" charset="0"/>
                  </a:endParaRPr>
                </a:p>
              </p:txBody>
            </p:sp>
            <p:sp>
              <p:nvSpPr>
                <p:cNvPr id="95" name="文字方塊 36"/>
                <p:cNvSpPr txBox="1">
                  <a:spLocks noChangeArrowheads="1"/>
                </p:cNvSpPr>
                <p:nvPr/>
              </p:nvSpPr>
              <p:spPr bwMode="auto">
                <a:xfrm>
                  <a:off x="4230454" y="3931208"/>
                  <a:ext cx="591829" cy="323165"/>
                </a:xfrm>
                <a:prstGeom prst="rect">
                  <a:avLst/>
                </a:prstGeom>
                <a:noFill/>
                <a:ln w="9525">
                  <a:noFill/>
                  <a:miter lim="800000"/>
                  <a:headEnd/>
                  <a:tailEnd/>
                </a:ln>
              </p:spPr>
              <p:txBody>
                <a:bodyPr wrap="none">
                  <a:spAutoFit/>
                </a:bodyPr>
                <a:lstStyle/>
                <a:p>
                  <a:r>
                    <a:rPr kumimoji="0" lang="en-US" altLang="zh-TW" sz="1500" b="1" dirty="0">
                      <a:latin typeface="Century Gothic" pitchFamily="34" charset="0"/>
                    </a:rPr>
                    <a:t>9</a:t>
                  </a:r>
                  <a:r>
                    <a:rPr kumimoji="0" lang="el-GR" altLang="zh-TW" sz="1500" b="1" dirty="0">
                      <a:latin typeface="Century Gothic" pitchFamily="34" charset="0"/>
                    </a:rPr>
                    <a:t> μ</a:t>
                  </a:r>
                  <a:r>
                    <a:rPr kumimoji="0" lang="en-US" altLang="zh-TW" sz="1500" b="1" dirty="0">
                      <a:latin typeface="Century Gothic" pitchFamily="34" charset="0"/>
                    </a:rPr>
                    <a:t>m</a:t>
                  </a:r>
                  <a:endParaRPr kumimoji="0" lang="zh-TW" altLang="en-US" sz="1500" b="1" dirty="0">
                    <a:latin typeface="Century Gothic" pitchFamily="34" charset="0"/>
                  </a:endParaRPr>
                </a:p>
              </p:txBody>
            </p:sp>
            <p:graphicFrame>
              <p:nvGraphicFramePr>
                <p:cNvPr id="96" name="Object 87"/>
                <p:cNvGraphicFramePr>
                  <a:graphicFrameLocks noChangeAspect="1"/>
                </p:cNvGraphicFramePr>
                <p:nvPr/>
              </p:nvGraphicFramePr>
              <p:xfrm>
                <a:off x="3491880" y="4221088"/>
                <a:ext cx="720080" cy="636994"/>
              </p:xfrm>
              <a:graphic>
                <a:graphicData uri="http://schemas.openxmlformats.org/presentationml/2006/ole">
                  <mc:AlternateContent xmlns:mc="http://schemas.openxmlformats.org/markup-compatibility/2006">
                    <mc:Choice xmlns:v="urn:schemas-microsoft-com:vml" Requires="v">
                      <p:oleObj spid="_x0000_s1424" name="CS ChemDraw Drawing" r:id="rId4" imgW="494884" imgH="438750" progId="ChemDraw.Document.6.0">
                        <p:embed/>
                      </p:oleObj>
                    </mc:Choice>
                    <mc:Fallback>
                      <p:oleObj name="CS ChemDraw Drawing" r:id="rId4" imgW="494884" imgH="438750" progId="ChemDraw.Document.6.0">
                        <p:embed/>
                        <p:pic>
                          <p:nvPicPr>
                            <p:cNvPr id="80983" name="Object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4221088"/>
                              <a:ext cx="720080" cy="6369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7" name="Object 88"/>
                <p:cNvGraphicFramePr>
                  <a:graphicFrameLocks noChangeAspect="1"/>
                </p:cNvGraphicFramePr>
                <p:nvPr/>
              </p:nvGraphicFramePr>
              <p:xfrm>
                <a:off x="4355976" y="5360973"/>
                <a:ext cx="576064" cy="732323"/>
              </p:xfrm>
              <a:graphic>
                <a:graphicData uri="http://schemas.openxmlformats.org/presentationml/2006/ole">
                  <mc:AlternateContent xmlns:mc="http://schemas.openxmlformats.org/markup-compatibility/2006">
                    <mc:Choice xmlns:v="urn:schemas-microsoft-com:vml" Requires="v">
                      <p:oleObj spid="_x0000_s1425" name="CS ChemDraw Drawing" r:id="rId6" imgW="392773" imgH="497880" progId="ChemDraw.Document.6.0">
                        <p:embed/>
                      </p:oleObj>
                    </mc:Choice>
                    <mc:Fallback>
                      <p:oleObj name="CS ChemDraw Drawing" r:id="rId6" imgW="392773" imgH="497880" progId="ChemDraw.Document.6.0">
                        <p:embed/>
                        <p:pic>
                          <p:nvPicPr>
                            <p:cNvPr id="80984" name="Object 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6" y="5360973"/>
                              <a:ext cx="576064" cy="732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9" dir="2700000" algn="ctr" rotWithShape="0">
                                      <a:schemeClr val="bg2">
                                        <a:alpha val="74997"/>
                                      </a:schemeClr>
                                    </a:outerShdw>
                                  </a:effectLst>
                                </a14:hiddenEffects>
                              </a:ext>
                            </a:extLst>
                          </p:spPr>
                        </p:pic>
                      </p:oleObj>
                    </mc:Fallback>
                  </mc:AlternateContent>
                </a:graphicData>
              </a:graphic>
            </p:graphicFrame>
          </p:grpSp>
          <p:sp>
            <p:nvSpPr>
              <p:cNvPr id="78" name="文字方塊 19"/>
              <p:cNvSpPr txBox="1">
                <a:spLocks noChangeArrowheads="1"/>
              </p:cNvSpPr>
              <p:nvPr/>
            </p:nvSpPr>
            <p:spPr bwMode="auto">
              <a:xfrm>
                <a:off x="6407298" y="5589240"/>
                <a:ext cx="1843546" cy="544077"/>
              </a:xfrm>
              <a:prstGeom prst="rect">
                <a:avLst/>
              </a:prstGeom>
              <a:noFill/>
              <a:ln w="9525">
                <a:noFill/>
                <a:miter lim="800000"/>
                <a:headEnd/>
                <a:tailEnd/>
              </a:ln>
            </p:spPr>
            <p:txBody>
              <a:bodyPr wrap="none">
                <a:spAutoFit/>
              </a:bodyPr>
              <a:lstStyle/>
              <a:p>
                <a:r>
                  <a:rPr kumimoji="0" lang="en-US" altLang="zh-TW" sz="2400" b="1" dirty="0">
                    <a:solidFill>
                      <a:schemeClr val="bg1">
                        <a:lumMod val="95000"/>
                      </a:schemeClr>
                    </a:solidFill>
                    <a:latin typeface="Century Gothic" pitchFamily="34" charset="0"/>
                  </a:rPr>
                  <a:t>Cancer Cell</a:t>
                </a:r>
                <a:endParaRPr kumimoji="0" lang="zh-TW" altLang="en-US" sz="2400" b="1" dirty="0">
                  <a:solidFill>
                    <a:schemeClr val="bg1">
                      <a:lumMod val="95000"/>
                    </a:schemeClr>
                  </a:solidFill>
                  <a:latin typeface="Century Gothic" pitchFamily="34" charset="0"/>
                </a:endParaRPr>
              </a:p>
            </p:txBody>
          </p:sp>
        </p:grpSp>
        <p:sp>
          <p:nvSpPr>
            <p:cNvPr id="76" name="文字方塊 17"/>
            <p:cNvSpPr txBox="1">
              <a:spLocks noChangeArrowheads="1"/>
            </p:cNvSpPr>
            <p:nvPr/>
          </p:nvSpPr>
          <p:spPr bwMode="auto">
            <a:xfrm>
              <a:off x="1062060" y="573321"/>
              <a:ext cx="1399553" cy="979339"/>
            </a:xfrm>
            <a:prstGeom prst="rect">
              <a:avLst/>
            </a:prstGeom>
            <a:noFill/>
            <a:ln w="9525">
              <a:noFill/>
              <a:miter lim="800000"/>
              <a:headEnd/>
              <a:tailEnd/>
            </a:ln>
          </p:spPr>
          <p:txBody>
            <a:bodyPr wrap="none">
              <a:spAutoFit/>
            </a:bodyPr>
            <a:lstStyle/>
            <a:p>
              <a:pPr algn="ctr"/>
              <a:r>
                <a:rPr kumimoji="0" lang="en-US" altLang="zh-TW" sz="2400" b="1" dirty="0">
                  <a:solidFill>
                    <a:schemeClr val="bg1">
                      <a:lumMod val="95000"/>
                    </a:schemeClr>
                  </a:solidFill>
                  <a:latin typeface="Century Gothic" pitchFamily="34" charset="0"/>
                </a:rPr>
                <a:t>Thermal</a:t>
              </a:r>
            </a:p>
            <a:p>
              <a:pPr algn="ctr"/>
              <a:r>
                <a:rPr kumimoji="0" lang="en-US" altLang="zh-TW" sz="2400" b="1" dirty="0">
                  <a:solidFill>
                    <a:schemeClr val="bg1">
                      <a:lumMod val="95000"/>
                    </a:schemeClr>
                  </a:solidFill>
                  <a:latin typeface="Century Gothic" pitchFamily="34" charset="0"/>
                </a:rPr>
                <a:t>Neutrons</a:t>
              </a:r>
              <a:endParaRPr kumimoji="0" lang="zh-TW" altLang="en-US" sz="2400" b="1" dirty="0">
                <a:solidFill>
                  <a:schemeClr val="bg1">
                    <a:lumMod val="95000"/>
                  </a:schemeClr>
                </a:solidFill>
                <a:latin typeface="Century Gothic" pitchFamily="34" charset="0"/>
              </a:endParaRPr>
            </a:p>
          </p:txBody>
        </p:sp>
      </p:grpSp>
    </p:spTree>
    <p:extLst>
      <p:ext uri="{BB962C8B-B14F-4D97-AF65-F5344CB8AC3E}">
        <p14:creationId xmlns:p14="http://schemas.microsoft.com/office/powerpoint/2010/main" val="4248295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직선 연결선 126"/>
          <p:cNvCxnSpPr/>
          <p:nvPr/>
        </p:nvCxnSpPr>
        <p:spPr>
          <a:xfrm>
            <a:off x="1491048" y="706056"/>
            <a:ext cx="9252000" cy="0"/>
          </a:xfrm>
          <a:prstGeom prst="line">
            <a:avLst/>
          </a:prstGeom>
          <a:ln>
            <a:solidFill>
              <a:srgbClr val="E8C193"/>
            </a:solidFill>
          </a:ln>
        </p:spPr>
        <p:style>
          <a:lnRef idx="1">
            <a:schemeClr val="accent1"/>
          </a:lnRef>
          <a:fillRef idx="0">
            <a:schemeClr val="accent1"/>
          </a:fillRef>
          <a:effectRef idx="0">
            <a:schemeClr val="accent1"/>
          </a:effectRef>
          <a:fontRef idx="minor">
            <a:schemeClr val="tx1"/>
          </a:fontRef>
        </p:style>
      </p:cxnSp>
      <p:sp>
        <p:nvSpPr>
          <p:cNvPr id="128" name="직사각형 127"/>
          <p:cNvSpPr/>
          <p:nvPr/>
        </p:nvSpPr>
        <p:spPr>
          <a:xfrm>
            <a:off x="3069048" y="86258"/>
            <a:ext cx="6096000" cy="1349087"/>
          </a:xfrm>
          <a:prstGeom prst="rect">
            <a:avLst/>
          </a:prstGeom>
          <a:solidFill>
            <a:srgbClr val="2E2E31"/>
          </a:solidFill>
        </p:spPr>
        <p:txBody>
          <a:bodyPr>
            <a:spAutoFit/>
          </a:bodyPr>
          <a:lstStyle/>
          <a:p>
            <a:pPr algn="ctr" latinLnBrk="0">
              <a:lnSpc>
                <a:spcPct val="150000"/>
              </a:lnSpc>
              <a:defRPr/>
            </a:pPr>
            <a:r>
              <a:rPr lang="en-US" altLang="ko-KR" sz="2800" b="1" kern="0" dirty="0">
                <a:solidFill>
                  <a:srgbClr val="FFFF00"/>
                </a:solidFill>
              </a:rPr>
              <a:t>B</a:t>
            </a:r>
            <a:r>
              <a:rPr lang="en-US" altLang="ko-KR" sz="2800" b="1" kern="0" dirty="0">
                <a:solidFill>
                  <a:srgbClr val="E8C193"/>
                </a:solidFill>
              </a:rPr>
              <a:t>oron </a:t>
            </a:r>
            <a:r>
              <a:rPr lang="en-US" altLang="ko-KR" sz="2800" b="1" kern="0" dirty="0">
                <a:solidFill>
                  <a:srgbClr val="FFFF00"/>
                </a:solidFill>
              </a:rPr>
              <a:t>N</a:t>
            </a:r>
            <a:r>
              <a:rPr lang="en-US" altLang="ko-KR" sz="2800" b="1" kern="0" dirty="0">
                <a:solidFill>
                  <a:srgbClr val="E8C193"/>
                </a:solidFill>
              </a:rPr>
              <a:t>eutron </a:t>
            </a:r>
            <a:r>
              <a:rPr lang="en-US" altLang="ko-KR" sz="2800" b="1" kern="0" dirty="0">
                <a:solidFill>
                  <a:srgbClr val="FFFF00"/>
                </a:solidFill>
              </a:rPr>
              <a:t>C</a:t>
            </a:r>
            <a:r>
              <a:rPr lang="en-US" altLang="ko-KR" sz="2800" b="1" kern="0" dirty="0">
                <a:solidFill>
                  <a:srgbClr val="E8C193"/>
                </a:solidFill>
              </a:rPr>
              <a:t>apture </a:t>
            </a:r>
            <a:r>
              <a:rPr lang="en-US" altLang="ko-KR" sz="2800" b="1" kern="0" dirty="0">
                <a:solidFill>
                  <a:srgbClr val="FFFF00"/>
                </a:solidFill>
              </a:rPr>
              <a:t>T</a:t>
            </a:r>
            <a:r>
              <a:rPr lang="en-US" altLang="ko-KR" sz="2800" b="1" kern="0" dirty="0">
                <a:solidFill>
                  <a:srgbClr val="E8C193"/>
                </a:solidFill>
              </a:rPr>
              <a:t>herapy (</a:t>
            </a:r>
            <a:r>
              <a:rPr lang="en-US" altLang="ko-KR" sz="2800" b="1" kern="0" dirty="0">
                <a:solidFill>
                  <a:srgbClr val="FFFF00"/>
                </a:solidFill>
              </a:rPr>
              <a:t>BNCT</a:t>
            </a:r>
            <a:r>
              <a:rPr lang="en-US" altLang="ko-KR" sz="2800" b="1" kern="0" dirty="0" smtClean="0">
                <a:solidFill>
                  <a:srgbClr val="E8C193"/>
                </a:solidFill>
              </a:rPr>
              <a:t>)</a:t>
            </a:r>
            <a:endParaRPr lang="en-US" altLang="ko-KR" sz="2800" b="1" kern="0" dirty="0">
              <a:solidFill>
                <a:srgbClr val="E8C193"/>
              </a:solidFill>
            </a:endParaRPr>
          </a:p>
        </p:txBody>
      </p:sp>
      <p:sp>
        <p:nvSpPr>
          <p:cNvPr id="118" name="文字方塊 117"/>
          <p:cNvSpPr txBox="1"/>
          <p:nvPr/>
        </p:nvSpPr>
        <p:spPr>
          <a:xfrm>
            <a:off x="2839647" y="5478578"/>
            <a:ext cx="2073132" cy="461665"/>
          </a:xfrm>
          <a:prstGeom prst="rect">
            <a:avLst/>
          </a:prstGeom>
          <a:noFill/>
        </p:spPr>
        <p:txBody>
          <a:bodyPr wrap="none" rtlCol="0">
            <a:spAutoFit/>
          </a:bodyPr>
          <a:lstStyle/>
          <a:p>
            <a:r>
              <a:rPr kumimoji="1" lang="en-US" altLang="zh-TW" sz="2400" b="1" dirty="0" smtClean="0">
                <a:solidFill>
                  <a:schemeClr val="bg1"/>
                </a:solidFill>
              </a:rPr>
              <a:t>Before BNCT</a:t>
            </a:r>
            <a:endParaRPr kumimoji="1" lang="zh-TW" altLang="en-US" sz="2400" b="1" dirty="0">
              <a:solidFill>
                <a:schemeClr val="bg1"/>
              </a:solidFill>
            </a:endParaRPr>
          </a:p>
        </p:txBody>
      </p:sp>
      <p:sp>
        <p:nvSpPr>
          <p:cNvPr id="119" name="文字方塊 118"/>
          <p:cNvSpPr txBox="1"/>
          <p:nvPr/>
        </p:nvSpPr>
        <p:spPr>
          <a:xfrm>
            <a:off x="7648938" y="5478578"/>
            <a:ext cx="1858522" cy="461665"/>
          </a:xfrm>
          <a:prstGeom prst="rect">
            <a:avLst/>
          </a:prstGeom>
          <a:noFill/>
        </p:spPr>
        <p:txBody>
          <a:bodyPr wrap="none" rtlCol="0">
            <a:spAutoFit/>
          </a:bodyPr>
          <a:lstStyle/>
          <a:p>
            <a:r>
              <a:rPr kumimoji="1" lang="en-US" altLang="zh-TW" sz="2400" b="1" dirty="0" smtClean="0">
                <a:solidFill>
                  <a:schemeClr val="bg1"/>
                </a:solidFill>
              </a:rPr>
              <a:t>After BNCT</a:t>
            </a:r>
            <a:endParaRPr kumimoji="1" lang="zh-TW" altLang="en-US" sz="2400" b="1" dirty="0">
              <a:solidFill>
                <a:schemeClr val="bg1"/>
              </a:solidFill>
            </a:endParaRPr>
          </a:p>
        </p:txBody>
      </p:sp>
      <p:pic>
        <p:nvPicPr>
          <p:cNvPr id="120" name="圖片 119"/>
          <p:cNvPicPr>
            <a:picLocks noChangeAspect="1"/>
          </p:cNvPicPr>
          <p:nvPr/>
        </p:nvPicPr>
        <p:blipFill>
          <a:blip r:embed="rId3"/>
          <a:stretch>
            <a:fillRect/>
          </a:stretch>
        </p:blipFill>
        <p:spPr>
          <a:xfrm>
            <a:off x="1784377" y="1739792"/>
            <a:ext cx="4199255" cy="3583940"/>
          </a:xfrm>
          <a:prstGeom prst="rect">
            <a:avLst/>
          </a:prstGeom>
        </p:spPr>
      </p:pic>
      <p:pic>
        <p:nvPicPr>
          <p:cNvPr id="121" name="圖片 120"/>
          <p:cNvPicPr>
            <a:picLocks noChangeAspect="1"/>
          </p:cNvPicPr>
          <p:nvPr/>
        </p:nvPicPr>
        <p:blipFill>
          <a:blip r:embed="rId4"/>
          <a:stretch>
            <a:fillRect/>
          </a:stretch>
        </p:blipFill>
        <p:spPr>
          <a:xfrm>
            <a:off x="6298090" y="1739792"/>
            <a:ext cx="4199255" cy="3562350"/>
          </a:xfrm>
          <a:prstGeom prst="rect">
            <a:avLst/>
          </a:prstGeom>
        </p:spPr>
      </p:pic>
      <p:sp>
        <p:nvSpPr>
          <p:cNvPr id="122" name="矩形 121"/>
          <p:cNvSpPr/>
          <p:nvPr/>
        </p:nvSpPr>
        <p:spPr>
          <a:xfrm>
            <a:off x="1806255" y="1742861"/>
            <a:ext cx="588235" cy="43204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solidFill>
                <a:schemeClr val="tx1"/>
              </a:solidFill>
            </a:endParaRPr>
          </a:p>
        </p:txBody>
      </p:sp>
      <p:sp>
        <p:nvSpPr>
          <p:cNvPr id="123" name="矩形 122"/>
          <p:cNvSpPr/>
          <p:nvPr/>
        </p:nvSpPr>
        <p:spPr>
          <a:xfrm>
            <a:off x="6320881" y="1742861"/>
            <a:ext cx="648072" cy="43204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solidFill>
                <a:schemeClr val="tx1"/>
              </a:solidFill>
            </a:endParaRPr>
          </a:p>
        </p:txBody>
      </p:sp>
      <p:sp>
        <p:nvSpPr>
          <p:cNvPr id="124" name="文字方塊 123"/>
          <p:cNvSpPr txBox="1"/>
          <p:nvPr/>
        </p:nvSpPr>
        <p:spPr>
          <a:xfrm>
            <a:off x="4269649" y="6247306"/>
            <a:ext cx="3651897" cy="369332"/>
          </a:xfrm>
          <a:prstGeom prst="rect">
            <a:avLst/>
          </a:prstGeom>
          <a:noFill/>
        </p:spPr>
        <p:txBody>
          <a:bodyPr wrap="none" rtlCol="0">
            <a:spAutoFit/>
          </a:bodyPr>
          <a:lstStyle/>
          <a:p>
            <a:r>
              <a:rPr kumimoji="1" lang="en-US" altLang="zh-TW" b="1" dirty="0" smtClean="0">
                <a:solidFill>
                  <a:srgbClr val="E8C193"/>
                </a:solidFill>
                <a:latin typeface="微軟正黑體" panose="020B0604030504040204" pitchFamily="34" charset="-120"/>
                <a:ea typeface="微軟正黑體" panose="020B0604030504040204" pitchFamily="34" charset="-120"/>
                <a:cs typeface="Times New Roman"/>
              </a:rPr>
              <a:t>Provided by </a:t>
            </a:r>
            <a:r>
              <a:rPr kumimoji="1" lang="zh-TW" altLang="en-US" b="1" dirty="0" smtClean="0">
                <a:solidFill>
                  <a:srgbClr val="E8C193"/>
                </a:solidFill>
                <a:latin typeface="微軟正黑體" panose="020B0604030504040204" pitchFamily="34" charset="-120"/>
                <a:ea typeface="微軟正黑體" panose="020B0604030504040204" pitchFamily="34" charset="-120"/>
                <a:cs typeface="Times New Roman"/>
              </a:rPr>
              <a:t>台北榮總</a:t>
            </a:r>
            <a:r>
              <a:rPr kumimoji="1" lang="zh-TW" altLang="en-US" b="1" dirty="0" smtClean="0">
                <a:solidFill>
                  <a:srgbClr val="FFFF00"/>
                </a:solidFill>
                <a:latin typeface="微軟正黑體" panose="020B0604030504040204" pitchFamily="34" charset="-120"/>
                <a:ea typeface="微軟正黑體" panose="020B0604030504040204" pitchFamily="34" charset="-120"/>
                <a:cs typeface="Times New Roman"/>
              </a:rPr>
              <a:t>陳一瑋</a:t>
            </a:r>
            <a:r>
              <a:rPr kumimoji="1" lang="zh-TW" altLang="en-US" b="1" dirty="0" smtClean="0">
                <a:solidFill>
                  <a:srgbClr val="E8C193"/>
                </a:solidFill>
                <a:latin typeface="微軟正黑體" panose="020B0604030504040204" pitchFamily="34" charset="-120"/>
                <a:ea typeface="微軟正黑體" panose="020B0604030504040204" pitchFamily="34" charset="-120"/>
                <a:cs typeface="Times New Roman"/>
              </a:rPr>
              <a:t>醫師</a:t>
            </a:r>
            <a:endParaRPr kumimoji="1" lang="zh-TW" altLang="en-US" b="1" dirty="0">
              <a:solidFill>
                <a:srgbClr val="E8C193"/>
              </a:solidFill>
              <a:latin typeface="微軟正黑體" panose="020B0604030504040204" pitchFamily="34" charset="-120"/>
              <a:ea typeface="微軟正黑體" panose="020B0604030504040204" pitchFamily="34" charset="-120"/>
              <a:cs typeface="Times New Roman"/>
            </a:endParaRPr>
          </a:p>
        </p:txBody>
      </p:sp>
    </p:spTree>
    <p:extLst>
      <p:ext uri="{BB962C8B-B14F-4D97-AF65-F5344CB8AC3E}">
        <p14:creationId xmlns:p14="http://schemas.microsoft.com/office/powerpoint/2010/main" val="1507977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직사각형 105"/>
          <p:cNvSpPr/>
          <p:nvPr/>
        </p:nvSpPr>
        <p:spPr>
          <a:xfrm>
            <a:off x="634943" y="1939483"/>
            <a:ext cx="10720932" cy="702756"/>
          </a:xfrm>
          <a:prstGeom prst="rect">
            <a:avLst/>
          </a:prstGeom>
        </p:spPr>
        <p:txBody>
          <a:bodyPr wrap="square">
            <a:spAutoFit/>
          </a:bodyPr>
          <a:lstStyle/>
          <a:p>
            <a:pPr>
              <a:lnSpc>
                <a:spcPct val="150000"/>
              </a:lnSpc>
            </a:pPr>
            <a:r>
              <a:rPr lang="en-US" altLang="zh-TW" sz="2800" b="1" dirty="0" smtClean="0">
                <a:solidFill>
                  <a:schemeClr val="bg1"/>
                </a:solidFill>
                <a:latin typeface="微軟正黑體" panose="020B0604030504040204" pitchFamily="34" charset="-120"/>
                <a:ea typeface="微軟正黑體" panose="020B0604030504040204" pitchFamily="34" charset="-120"/>
              </a:rPr>
              <a:t>Skin cancer is one of the top 10 cause of death in Taiwan</a:t>
            </a:r>
            <a:endParaRPr lang="en-US" altLang="ko-KR" sz="2800" b="1" dirty="0">
              <a:solidFill>
                <a:schemeClr val="bg1"/>
              </a:solidFill>
              <a:latin typeface="微軟正黑體" panose="020B0604030504040204" pitchFamily="34" charset="-120"/>
              <a:ea typeface="微軟正黑體" panose="020B0604030504040204" pitchFamily="34" charset="-120"/>
            </a:endParaRPr>
          </a:p>
        </p:txBody>
      </p:sp>
      <p:sp>
        <p:nvSpPr>
          <p:cNvPr id="24" name="직사각형 105"/>
          <p:cNvSpPr/>
          <p:nvPr/>
        </p:nvSpPr>
        <p:spPr>
          <a:xfrm>
            <a:off x="634942" y="3077795"/>
            <a:ext cx="9848453" cy="702756"/>
          </a:xfrm>
          <a:prstGeom prst="rect">
            <a:avLst/>
          </a:prstGeom>
        </p:spPr>
        <p:txBody>
          <a:bodyPr wrap="square">
            <a:spAutoFit/>
          </a:bodyPr>
          <a:lstStyle/>
          <a:p>
            <a:pPr>
              <a:lnSpc>
                <a:spcPct val="150000"/>
              </a:lnSpc>
            </a:pPr>
            <a:r>
              <a:rPr lang="en-US" altLang="zh-TW" sz="2800" b="1" dirty="0" smtClean="0">
                <a:solidFill>
                  <a:schemeClr val="bg1"/>
                </a:solidFill>
                <a:latin typeface="微軟正黑體" panose="020B0604030504040204" pitchFamily="34" charset="-120"/>
                <a:ea typeface="微軟正黑體" panose="020B0604030504040204" pitchFamily="34" charset="-120"/>
              </a:rPr>
              <a:t>Skin cancer is a highly aging-correlated disease.</a:t>
            </a:r>
            <a:endParaRPr lang="en-US" altLang="ko-KR" sz="2800" b="1" dirty="0">
              <a:solidFill>
                <a:schemeClr val="bg1"/>
              </a:solidFill>
              <a:latin typeface="微軟正黑體" panose="020B0604030504040204" pitchFamily="34" charset="-120"/>
              <a:ea typeface="微軟正黑體" panose="020B0604030504040204" pitchFamily="34" charset="-120"/>
            </a:endParaRPr>
          </a:p>
        </p:txBody>
      </p:sp>
      <p:sp>
        <p:nvSpPr>
          <p:cNvPr id="25" name="직사각형 105"/>
          <p:cNvSpPr/>
          <p:nvPr/>
        </p:nvSpPr>
        <p:spPr>
          <a:xfrm>
            <a:off x="634942" y="4215429"/>
            <a:ext cx="11557057" cy="1349087"/>
          </a:xfrm>
          <a:prstGeom prst="rect">
            <a:avLst/>
          </a:prstGeom>
        </p:spPr>
        <p:txBody>
          <a:bodyPr wrap="square">
            <a:spAutoFit/>
          </a:bodyPr>
          <a:lstStyle/>
          <a:p>
            <a:pPr>
              <a:lnSpc>
                <a:spcPct val="150000"/>
              </a:lnSpc>
            </a:pPr>
            <a:r>
              <a:rPr lang="en-US" altLang="zh-TW" sz="2800" b="1" dirty="0" smtClean="0">
                <a:solidFill>
                  <a:schemeClr val="bg1"/>
                </a:solidFill>
                <a:latin typeface="微軟正黑體" panose="020B0604030504040204" pitchFamily="34" charset="-120"/>
                <a:ea typeface="微軟正黑體" panose="020B0604030504040204" pitchFamily="34" charset="-120"/>
              </a:rPr>
              <a:t>Skin cancer is primarily treated by the medical operation, in which </a:t>
            </a:r>
          </a:p>
          <a:p>
            <a:pPr>
              <a:lnSpc>
                <a:spcPct val="150000"/>
              </a:lnSpc>
            </a:pPr>
            <a:r>
              <a:rPr lang="en-US" altLang="zh-TW" sz="2800" b="1" dirty="0" smtClean="0">
                <a:solidFill>
                  <a:schemeClr val="bg1"/>
                </a:solidFill>
                <a:latin typeface="微軟正黑體" panose="020B0604030504040204" pitchFamily="34" charset="-120"/>
                <a:ea typeface="微軟正黑體" panose="020B0604030504040204" pitchFamily="34" charset="-120"/>
              </a:rPr>
              <a:t>the quality of life of a patient is often sacrificed.   </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26" name="자유형 23">
            <a:extLst>
              <a:ext uri="{FF2B5EF4-FFF2-40B4-BE49-F238E27FC236}">
                <a16:creationId xmlns:a16="http://schemas.microsoft.com/office/drawing/2014/main" id="{9168FA03-7C9D-41C0-BFCE-F942A72AD297}"/>
              </a:ext>
            </a:extLst>
          </p:cNvPr>
          <p:cNvSpPr>
            <a:spLocks/>
          </p:cNvSpPr>
          <p:nvPr/>
        </p:nvSpPr>
        <p:spPr bwMode="auto">
          <a:xfrm>
            <a:off x="145224" y="2124488"/>
            <a:ext cx="447242" cy="368654"/>
          </a:xfrm>
          <a:custGeom>
            <a:avLst/>
            <a:gdLst>
              <a:gd name="connsiteX0" fmla="*/ 149021 w 448462"/>
              <a:gd name="connsiteY0" fmla="*/ 328125 h 392491"/>
              <a:gd name="connsiteX1" fmla="*/ 210588 w 448462"/>
              <a:gd name="connsiteY1" fmla="*/ 357224 h 392491"/>
              <a:gd name="connsiteX2" fmla="*/ 160375 w 448462"/>
              <a:gd name="connsiteY2" fmla="*/ 391211 h 392491"/>
              <a:gd name="connsiteX3" fmla="*/ 158502 w 448462"/>
              <a:gd name="connsiteY3" fmla="*/ 392025 h 392491"/>
              <a:gd name="connsiteX4" fmla="*/ 156629 w 448462"/>
              <a:gd name="connsiteY4" fmla="*/ 392491 h 392491"/>
              <a:gd name="connsiteX5" fmla="*/ 154757 w 448462"/>
              <a:gd name="connsiteY5" fmla="*/ 392375 h 392491"/>
              <a:gd name="connsiteX6" fmla="*/ 153001 w 448462"/>
              <a:gd name="connsiteY6" fmla="*/ 391676 h 392491"/>
              <a:gd name="connsiteX7" fmla="*/ 151362 w 448462"/>
              <a:gd name="connsiteY7" fmla="*/ 390396 h 392491"/>
              <a:gd name="connsiteX8" fmla="*/ 150075 w 448462"/>
              <a:gd name="connsiteY8" fmla="*/ 388883 h 392491"/>
              <a:gd name="connsiteX9" fmla="*/ 149255 w 448462"/>
              <a:gd name="connsiteY9" fmla="*/ 387137 h 392491"/>
              <a:gd name="connsiteX10" fmla="*/ 149021 w 448462"/>
              <a:gd name="connsiteY10" fmla="*/ 385158 h 392491"/>
              <a:gd name="connsiteX11" fmla="*/ 441235 w 448462"/>
              <a:gd name="connsiteY11" fmla="*/ 0 h 392491"/>
              <a:gd name="connsiteX12" fmla="*/ 442983 w 448462"/>
              <a:gd name="connsiteY12" fmla="*/ 233 h 392491"/>
              <a:gd name="connsiteX13" fmla="*/ 444615 w 448462"/>
              <a:gd name="connsiteY13" fmla="*/ 816 h 392491"/>
              <a:gd name="connsiteX14" fmla="*/ 446131 w 448462"/>
              <a:gd name="connsiteY14" fmla="*/ 1866 h 392491"/>
              <a:gd name="connsiteX15" fmla="*/ 447530 w 448462"/>
              <a:gd name="connsiteY15" fmla="*/ 3615 h 392491"/>
              <a:gd name="connsiteX16" fmla="*/ 448346 w 448462"/>
              <a:gd name="connsiteY16" fmla="*/ 5714 h 392491"/>
              <a:gd name="connsiteX17" fmla="*/ 448462 w 448462"/>
              <a:gd name="connsiteY17" fmla="*/ 7696 h 392491"/>
              <a:gd name="connsiteX18" fmla="*/ 447879 w 448462"/>
              <a:gd name="connsiteY18" fmla="*/ 9911 h 392491"/>
              <a:gd name="connsiteX19" fmla="*/ 307990 w 448462"/>
              <a:gd name="connsiteY19" fmla="*/ 362641 h 392491"/>
              <a:gd name="connsiteX20" fmla="*/ 306708 w 448462"/>
              <a:gd name="connsiteY20" fmla="*/ 364973 h 392491"/>
              <a:gd name="connsiteX21" fmla="*/ 305076 w 448462"/>
              <a:gd name="connsiteY21" fmla="*/ 366955 h 392491"/>
              <a:gd name="connsiteX22" fmla="*/ 303094 w 448462"/>
              <a:gd name="connsiteY22" fmla="*/ 368588 h 392491"/>
              <a:gd name="connsiteX23" fmla="*/ 300646 w 448462"/>
              <a:gd name="connsiteY23" fmla="*/ 369870 h 392491"/>
              <a:gd name="connsiteX24" fmla="*/ 298314 w 448462"/>
              <a:gd name="connsiteY24" fmla="*/ 370570 h 392491"/>
              <a:gd name="connsiteX25" fmla="*/ 295983 w 448462"/>
              <a:gd name="connsiteY25" fmla="*/ 370803 h 392491"/>
              <a:gd name="connsiteX26" fmla="*/ 293068 w 448462"/>
              <a:gd name="connsiteY26" fmla="*/ 370453 h 392491"/>
              <a:gd name="connsiteX27" fmla="*/ 290387 w 448462"/>
              <a:gd name="connsiteY27" fmla="*/ 369404 h 392491"/>
              <a:gd name="connsiteX28" fmla="*/ 148982 w 448462"/>
              <a:gd name="connsiteY28" fmla="*/ 302123 h 392491"/>
              <a:gd name="connsiteX29" fmla="*/ 347858 w 448462"/>
              <a:gd name="connsiteY29" fmla="*/ 102379 h 392491"/>
              <a:gd name="connsiteX30" fmla="*/ 120771 w 448462"/>
              <a:gd name="connsiteY30" fmla="*/ 288830 h 392491"/>
              <a:gd name="connsiteX31" fmla="*/ 7344 w 448462"/>
              <a:gd name="connsiteY31" fmla="*/ 234842 h 392491"/>
              <a:gd name="connsiteX32" fmla="*/ 4896 w 448462"/>
              <a:gd name="connsiteY32" fmla="*/ 233209 h 392491"/>
              <a:gd name="connsiteX33" fmla="*/ 2798 w 448462"/>
              <a:gd name="connsiteY33" fmla="*/ 231227 h 392491"/>
              <a:gd name="connsiteX34" fmla="*/ 1282 w 448462"/>
              <a:gd name="connsiteY34" fmla="*/ 228895 h 392491"/>
              <a:gd name="connsiteX35" fmla="*/ 349 w 448462"/>
              <a:gd name="connsiteY35" fmla="*/ 226213 h 392491"/>
              <a:gd name="connsiteX36" fmla="*/ 0 w 448462"/>
              <a:gd name="connsiteY36" fmla="*/ 223298 h 392491"/>
              <a:gd name="connsiteX37" fmla="*/ 233 w 448462"/>
              <a:gd name="connsiteY37" fmla="*/ 220499 h 392491"/>
              <a:gd name="connsiteX38" fmla="*/ 1165 w 448462"/>
              <a:gd name="connsiteY38" fmla="*/ 217701 h 392491"/>
              <a:gd name="connsiteX39" fmla="*/ 2681 w 448462"/>
              <a:gd name="connsiteY39" fmla="*/ 215252 h 392491"/>
              <a:gd name="connsiteX40" fmla="*/ 4779 w 448462"/>
              <a:gd name="connsiteY40" fmla="*/ 213270 h 392491"/>
              <a:gd name="connsiteX41" fmla="*/ 7227 w 448462"/>
              <a:gd name="connsiteY41" fmla="*/ 211754 h 392491"/>
              <a:gd name="connsiteX42" fmla="*/ 437971 w 448462"/>
              <a:gd name="connsiteY42" fmla="*/ 583 h 392491"/>
              <a:gd name="connsiteX43" fmla="*/ 439603 w 448462"/>
              <a:gd name="connsiteY43" fmla="*/ 117 h 39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8462" h="392491">
                <a:moveTo>
                  <a:pt x="149021" y="328125"/>
                </a:moveTo>
                <a:lnTo>
                  <a:pt x="210588" y="357224"/>
                </a:lnTo>
                <a:lnTo>
                  <a:pt x="160375" y="391211"/>
                </a:lnTo>
                <a:lnTo>
                  <a:pt x="158502" y="392025"/>
                </a:lnTo>
                <a:lnTo>
                  <a:pt x="156629" y="392491"/>
                </a:lnTo>
                <a:lnTo>
                  <a:pt x="154757" y="392375"/>
                </a:lnTo>
                <a:lnTo>
                  <a:pt x="153001" y="391676"/>
                </a:lnTo>
                <a:lnTo>
                  <a:pt x="151362" y="390396"/>
                </a:lnTo>
                <a:lnTo>
                  <a:pt x="150075" y="388883"/>
                </a:lnTo>
                <a:lnTo>
                  <a:pt x="149255" y="387137"/>
                </a:lnTo>
                <a:lnTo>
                  <a:pt x="149021" y="385158"/>
                </a:lnTo>
                <a:close/>
                <a:moveTo>
                  <a:pt x="441235" y="0"/>
                </a:moveTo>
                <a:lnTo>
                  <a:pt x="442983" y="233"/>
                </a:lnTo>
                <a:lnTo>
                  <a:pt x="444615" y="816"/>
                </a:lnTo>
                <a:lnTo>
                  <a:pt x="446131" y="1866"/>
                </a:lnTo>
                <a:lnTo>
                  <a:pt x="447530" y="3615"/>
                </a:lnTo>
                <a:lnTo>
                  <a:pt x="448346" y="5714"/>
                </a:lnTo>
                <a:lnTo>
                  <a:pt x="448462" y="7696"/>
                </a:lnTo>
                <a:lnTo>
                  <a:pt x="447879" y="9911"/>
                </a:lnTo>
                <a:lnTo>
                  <a:pt x="307990" y="362641"/>
                </a:lnTo>
                <a:lnTo>
                  <a:pt x="306708" y="364973"/>
                </a:lnTo>
                <a:lnTo>
                  <a:pt x="305076" y="366955"/>
                </a:lnTo>
                <a:lnTo>
                  <a:pt x="303094" y="368588"/>
                </a:lnTo>
                <a:lnTo>
                  <a:pt x="300646" y="369870"/>
                </a:lnTo>
                <a:lnTo>
                  <a:pt x="298314" y="370570"/>
                </a:lnTo>
                <a:lnTo>
                  <a:pt x="295983" y="370803"/>
                </a:lnTo>
                <a:lnTo>
                  <a:pt x="293068" y="370453"/>
                </a:lnTo>
                <a:lnTo>
                  <a:pt x="290387" y="369404"/>
                </a:lnTo>
                <a:lnTo>
                  <a:pt x="148982" y="302123"/>
                </a:lnTo>
                <a:lnTo>
                  <a:pt x="347858" y="102379"/>
                </a:lnTo>
                <a:lnTo>
                  <a:pt x="120771" y="288830"/>
                </a:lnTo>
                <a:lnTo>
                  <a:pt x="7344" y="234842"/>
                </a:lnTo>
                <a:lnTo>
                  <a:pt x="4896" y="233209"/>
                </a:lnTo>
                <a:lnTo>
                  <a:pt x="2798" y="231227"/>
                </a:lnTo>
                <a:lnTo>
                  <a:pt x="1282" y="228895"/>
                </a:lnTo>
                <a:lnTo>
                  <a:pt x="349" y="226213"/>
                </a:lnTo>
                <a:lnTo>
                  <a:pt x="0" y="223298"/>
                </a:lnTo>
                <a:lnTo>
                  <a:pt x="233" y="220499"/>
                </a:lnTo>
                <a:lnTo>
                  <a:pt x="1165" y="217701"/>
                </a:lnTo>
                <a:lnTo>
                  <a:pt x="2681" y="215252"/>
                </a:lnTo>
                <a:lnTo>
                  <a:pt x="4779" y="213270"/>
                </a:lnTo>
                <a:lnTo>
                  <a:pt x="7227" y="211754"/>
                </a:lnTo>
                <a:lnTo>
                  <a:pt x="437971" y="583"/>
                </a:lnTo>
                <a:lnTo>
                  <a:pt x="439603" y="117"/>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ko-KR" altLang="en-US">
              <a:solidFill>
                <a:schemeClr val="bg1"/>
              </a:solidFill>
            </a:endParaRPr>
          </a:p>
        </p:txBody>
      </p:sp>
      <p:sp>
        <p:nvSpPr>
          <p:cNvPr id="27" name="자유형 23">
            <a:extLst>
              <a:ext uri="{FF2B5EF4-FFF2-40B4-BE49-F238E27FC236}">
                <a16:creationId xmlns:a16="http://schemas.microsoft.com/office/drawing/2014/main" id="{9168FA03-7C9D-41C0-BFCE-F942A72AD297}"/>
              </a:ext>
            </a:extLst>
          </p:cNvPr>
          <p:cNvSpPr>
            <a:spLocks/>
          </p:cNvSpPr>
          <p:nvPr/>
        </p:nvSpPr>
        <p:spPr bwMode="auto">
          <a:xfrm>
            <a:off x="145224" y="3223238"/>
            <a:ext cx="447242" cy="368654"/>
          </a:xfrm>
          <a:custGeom>
            <a:avLst/>
            <a:gdLst>
              <a:gd name="connsiteX0" fmla="*/ 149021 w 448462"/>
              <a:gd name="connsiteY0" fmla="*/ 328125 h 392491"/>
              <a:gd name="connsiteX1" fmla="*/ 210588 w 448462"/>
              <a:gd name="connsiteY1" fmla="*/ 357224 h 392491"/>
              <a:gd name="connsiteX2" fmla="*/ 160375 w 448462"/>
              <a:gd name="connsiteY2" fmla="*/ 391211 h 392491"/>
              <a:gd name="connsiteX3" fmla="*/ 158502 w 448462"/>
              <a:gd name="connsiteY3" fmla="*/ 392025 h 392491"/>
              <a:gd name="connsiteX4" fmla="*/ 156629 w 448462"/>
              <a:gd name="connsiteY4" fmla="*/ 392491 h 392491"/>
              <a:gd name="connsiteX5" fmla="*/ 154757 w 448462"/>
              <a:gd name="connsiteY5" fmla="*/ 392375 h 392491"/>
              <a:gd name="connsiteX6" fmla="*/ 153001 w 448462"/>
              <a:gd name="connsiteY6" fmla="*/ 391676 h 392491"/>
              <a:gd name="connsiteX7" fmla="*/ 151362 w 448462"/>
              <a:gd name="connsiteY7" fmla="*/ 390396 h 392491"/>
              <a:gd name="connsiteX8" fmla="*/ 150075 w 448462"/>
              <a:gd name="connsiteY8" fmla="*/ 388883 h 392491"/>
              <a:gd name="connsiteX9" fmla="*/ 149255 w 448462"/>
              <a:gd name="connsiteY9" fmla="*/ 387137 h 392491"/>
              <a:gd name="connsiteX10" fmla="*/ 149021 w 448462"/>
              <a:gd name="connsiteY10" fmla="*/ 385158 h 392491"/>
              <a:gd name="connsiteX11" fmla="*/ 441235 w 448462"/>
              <a:gd name="connsiteY11" fmla="*/ 0 h 392491"/>
              <a:gd name="connsiteX12" fmla="*/ 442983 w 448462"/>
              <a:gd name="connsiteY12" fmla="*/ 233 h 392491"/>
              <a:gd name="connsiteX13" fmla="*/ 444615 w 448462"/>
              <a:gd name="connsiteY13" fmla="*/ 816 h 392491"/>
              <a:gd name="connsiteX14" fmla="*/ 446131 w 448462"/>
              <a:gd name="connsiteY14" fmla="*/ 1866 h 392491"/>
              <a:gd name="connsiteX15" fmla="*/ 447530 w 448462"/>
              <a:gd name="connsiteY15" fmla="*/ 3615 h 392491"/>
              <a:gd name="connsiteX16" fmla="*/ 448346 w 448462"/>
              <a:gd name="connsiteY16" fmla="*/ 5714 h 392491"/>
              <a:gd name="connsiteX17" fmla="*/ 448462 w 448462"/>
              <a:gd name="connsiteY17" fmla="*/ 7696 h 392491"/>
              <a:gd name="connsiteX18" fmla="*/ 447879 w 448462"/>
              <a:gd name="connsiteY18" fmla="*/ 9911 h 392491"/>
              <a:gd name="connsiteX19" fmla="*/ 307990 w 448462"/>
              <a:gd name="connsiteY19" fmla="*/ 362641 h 392491"/>
              <a:gd name="connsiteX20" fmla="*/ 306708 w 448462"/>
              <a:gd name="connsiteY20" fmla="*/ 364973 h 392491"/>
              <a:gd name="connsiteX21" fmla="*/ 305076 w 448462"/>
              <a:gd name="connsiteY21" fmla="*/ 366955 h 392491"/>
              <a:gd name="connsiteX22" fmla="*/ 303094 w 448462"/>
              <a:gd name="connsiteY22" fmla="*/ 368588 h 392491"/>
              <a:gd name="connsiteX23" fmla="*/ 300646 w 448462"/>
              <a:gd name="connsiteY23" fmla="*/ 369870 h 392491"/>
              <a:gd name="connsiteX24" fmla="*/ 298314 w 448462"/>
              <a:gd name="connsiteY24" fmla="*/ 370570 h 392491"/>
              <a:gd name="connsiteX25" fmla="*/ 295983 w 448462"/>
              <a:gd name="connsiteY25" fmla="*/ 370803 h 392491"/>
              <a:gd name="connsiteX26" fmla="*/ 293068 w 448462"/>
              <a:gd name="connsiteY26" fmla="*/ 370453 h 392491"/>
              <a:gd name="connsiteX27" fmla="*/ 290387 w 448462"/>
              <a:gd name="connsiteY27" fmla="*/ 369404 h 392491"/>
              <a:gd name="connsiteX28" fmla="*/ 148982 w 448462"/>
              <a:gd name="connsiteY28" fmla="*/ 302123 h 392491"/>
              <a:gd name="connsiteX29" fmla="*/ 347858 w 448462"/>
              <a:gd name="connsiteY29" fmla="*/ 102379 h 392491"/>
              <a:gd name="connsiteX30" fmla="*/ 120771 w 448462"/>
              <a:gd name="connsiteY30" fmla="*/ 288830 h 392491"/>
              <a:gd name="connsiteX31" fmla="*/ 7344 w 448462"/>
              <a:gd name="connsiteY31" fmla="*/ 234842 h 392491"/>
              <a:gd name="connsiteX32" fmla="*/ 4896 w 448462"/>
              <a:gd name="connsiteY32" fmla="*/ 233209 h 392491"/>
              <a:gd name="connsiteX33" fmla="*/ 2798 w 448462"/>
              <a:gd name="connsiteY33" fmla="*/ 231227 h 392491"/>
              <a:gd name="connsiteX34" fmla="*/ 1282 w 448462"/>
              <a:gd name="connsiteY34" fmla="*/ 228895 h 392491"/>
              <a:gd name="connsiteX35" fmla="*/ 349 w 448462"/>
              <a:gd name="connsiteY35" fmla="*/ 226213 h 392491"/>
              <a:gd name="connsiteX36" fmla="*/ 0 w 448462"/>
              <a:gd name="connsiteY36" fmla="*/ 223298 h 392491"/>
              <a:gd name="connsiteX37" fmla="*/ 233 w 448462"/>
              <a:gd name="connsiteY37" fmla="*/ 220499 h 392491"/>
              <a:gd name="connsiteX38" fmla="*/ 1165 w 448462"/>
              <a:gd name="connsiteY38" fmla="*/ 217701 h 392491"/>
              <a:gd name="connsiteX39" fmla="*/ 2681 w 448462"/>
              <a:gd name="connsiteY39" fmla="*/ 215252 h 392491"/>
              <a:gd name="connsiteX40" fmla="*/ 4779 w 448462"/>
              <a:gd name="connsiteY40" fmla="*/ 213270 h 392491"/>
              <a:gd name="connsiteX41" fmla="*/ 7227 w 448462"/>
              <a:gd name="connsiteY41" fmla="*/ 211754 h 392491"/>
              <a:gd name="connsiteX42" fmla="*/ 437971 w 448462"/>
              <a:gd name="connsiteY42" fmla="*/ 583 h 392491"/>
              <a:gd name="connsiteX43" fmla="*/ 439603 w 448462"/>
              <a:gd name="connsiteY43" fmla="*/ 117 h 39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8462" h="392491">
                <a:moveTo>
                  <a:pt x="149021" y="328125"/>
                </a:moveTo>
                <a:lnTo>
                  <a:pt x="210588" y="357224"/>
                </a:lnTo>
                <a:lnTo>
                  <a:pt x="160375" y="391211"/>
                </a:lnTo>
                <a:lnTo>
                  <a:pt x="158502" y="392025"/>
                </a:lnTo>
                <a:lnTo>
                  <a:pt x="156629" y="392491"/>
                </a:lnTo>
                <a:lnTo>
                  <a:pt x="154757" y="392375"/>
                </a:lnTo>
                <a:lnTo>
                  <a:pt x="153001" y="391676"/>
                </a:lnTo>
                <a:lnTo>
                  <a:pt x="151362" y="390396"/>
                </a:lnTo>
                <a:lnTo>
                  <a:pt x="150075" y="388883"/>
                </a:lnTo>
                <a:lnTo>
                  <a:pt x="149255" y="387137"/>
                </a:lnTo>
                <a:lnTo>
                  <a:pt x="149021" y="385158"/>
                </a:lnTo>
                <a:close/>
                <a:moveTo>
                  <a:pt x="441235" y="0"/>
                </a:moveTo>
                <a:lnTo>
                  <a:pt x="442983" y="233"/>
                </a:lnTo>
                <a:lnTo>
                  <a:pt x="444615" y="816"/>
                </a:lnTo>
                <a:lnTo>
                  <a:pt x="446131" y="1866"/>
                </a:lnTo>
                <a:lnTo>
                  <a:pt x="447530" y="3615"/>
                </a:lnTo>
                <a:lnTo>
                  <a:pt x="448346" y="5714"/>
                </a:lnTo>
                <a:lnTo>
                  <a:pt x="448462" y="7696"/>
                </a:lnTo>
                <a:lnTo>
                  <a:pt x="447879" y="9911"/>
                </a:lnTo>
                <a:lnTo>
                  <a:pt x="307990" y="362641"/>
                </a:lnTo>
                <a:lnTo>
                  <a:pt x="306708" y="364973"/>
                </a:lnTo>
                <a:lnTo>
                  <a:pt x="305076" y="366955"/>
                </a:lnTo>
                <a:lnTo>
                  <a:pt x="303094" y="368588"/>
                </a:lnTo>
                <a:lnTo>
                  <a:pt x="300646" y="369870"/>
                </a:lnTo>
                <a:lnTo>
                  <a:pt x="298314" y="370570"/>
                </a:lnTo>
                <a:lnTo>
                  <a:pt x="295983" y="370803"/>
                </a:lnTo>
                <a:lnTo>
                  <a:pt x="293068" y="370453"/>
                </a:lnTo>
                <a:lnTo>
                  <a:pt x="290387" y="369404"/>
                </a:lnTo>
                <a:lnTo>
                  <a:pt x="148982" y="302123"/>
                </a:lnTo>
                <a:lnTo>
                  <a:pt x="347858" y="102379"/>
                </a:lnTo>
                <a:lnTo>
                  <a:pt x="120771" y="288830"/>
                </a:lnTo>
                <a:lnTo>
                  <a:pt x="7344" y="234842"/>
                </a:lnTo>
                <a:lnTo>
                  <a:pt x="4896" y="233209"/>
                </a:lnTo>
                <a:lnTo>
                  <a:pt x="2798" y="231227"/>
                </a:lnTo>
                <a:lnTo>
                  <a:pt x="1282" y="228895"/>
                </a:lnTo>
                <a:lnTo>
                  <a:pt x="349" y="226213"/>
                </a:lnTo>
                <a:lnTo>
                  <a:pt x="0" y="223298"/>
                </a:lnTo>
                <a:lnTo>
                  <a:pt x="233" y="220499"/>
                </a:lnTo>
                <a:lnTo>
                  <a:pt x="1165" y="217701"/>
                </a:lnTo>
                <a:lnTo>
                  <a:pt x="2681" y="215252"/>
                </a:lnTo>
                <a:lnTo>
                  <a:pt x="4779" y="213270"/>
                </a:lnTo>
                <a:lnTo>
                  <a:pt x="7227" y="211754"/>
                </a:lnTo>
                <a:lnTo>
                  <a:pt x="437971" y="583"/>
                </a:lnTo>
                <a:lnTo>
                  <a:pt x="439603" y="117"/>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ko-KR" altLang="en-US">
              <a:solidFill>
                <a:schemeClr val="bg1"/>
              </a:solidFill>
            </a:endParaRPr>
          </a:p>
        </p:txBody>
      </p:sp>
      <p:sp>
        <p:nvSpPr>
          <p:cNvPr id="28" name="자유형 23">
            <a:extLst>
              <a:ext uri="{FF2B5EF4-FFF2-40B4-BE49-F238E27FC236}">
                <a16:creationId xmlns:a16="http://schemas.microsoft.com/office/drawing/2014/main" id="{9168FA03-7C9D-41C0-BFCE-F942A72AD297}"/>
              </a:ext>
            </a:extLst>
          </p:cNvPr>
          <p:cNvSpPr>
            <a:spLocks/>
          </p:cNvSpPr>
          <p:nvPr/>
        </p:nvSpPr>
        <p:spPr bwMode="auto">
          <a:xfrm>
            <a:off x="145224" y="4400434"/>
            <a:ext cx="447242" cy="368654"/>
          </a:xfrm>
          <a:custGeom>
            <a:avLst/>
            <a:gdLst>
              <a:gd name="connsiteX0" fmla="*/ 149021 w 448462"/>
              <a:gd name="connsiteY0" fmla="*/ 328125 h 392491"/>
              <a:gd name="connsiteX1" fmla="*/ 210588 w 448462"/>
              <a:gd name="connsiteY1" fmla="*/ 357224 h 392491"/>
              <a:gd name="connsiteX2" fmla="*/ 160375 w 448462"/>
              <a:gd name="connsiteY2" fmla="*/ 391211 h 392491"/>
              <a:gd name="connsiteX3" fmla="*/ 158502 w 448462"/>
              <a:gd name="connsiteY3" fmla="*/ 392025 h 392491"/>
              <a:gd name="connsiteX4" fmla="*/ 156629 w 448462"/>
              <a:gd name="connsiteY4" fmla="*/ 392491 h 392491"/>
              <a:gd name="connsiteX5" fmla="*/ 154757 w 448462"/>
              <a:gd name="connsiteY5" fmla="*/ 392375 h 392491"/>
              <a:gd name="connsiteX6" fmla="*/ 153001 w 448462"/>
              <a:gd name="connsiteY6" fmla="*/ 391676 h 392491"/>
              <a:gd name="connsiteX7" fmla="*/ 151362 w 448462"/>
              <a:gd name="connsiteY7" fmla="*/ 390396 h 392491"/>
              <a:gd name="connsiteX8" fmla="*/ 150075 w 448462"/>
              <a:gd name="connsiteY8" fmla="*/ 388883 h 392491"/>
              <a:gd name="connsiteX9" fmla="*/ 149255 w 448462"/>
              <a:gd name="connsiteY9" fmla="*/ 387137 h 392491"/>
              <a:gd name="connsiteX10" fmla="*/ 149021 w 448462"/>
              <a:gd name="connsiteY10" fmla="*/ 385158 h 392491"/>
              <a:gd name="connsiteX11" fmla="*/ 441235 w 448462"/>
              <a:gd name="connsiteY11" fmla="*/ 0 h 392491"/>
              <a:gd name="connsiteX12" fmla="*/ 442983 w 448462"/>
              <a:gd name="connsiteY12" fmla="*/ 233 h 392491"/>
              <a:gd name="connsiteX13" fmla="*/ 444615 w 448462"/>
              <a:gd name="connsiteY13" fmla="*/ 816 h 392491"/>
              <a:gd name="connsiteX14" fmla="*/ 446131 w 448462"/>
              <a:gd name="connsiteY14" fmla="*/ 1866 h 392491"/>
              <a:gd name="connsiteX15" fmla="*/ 447530 w 448462"/>
              <a:gd name="connsiteY15" fmla="*/ 3615 h 392491"/>
              <a:gd name="connsiteX16" fmla="*/ 448346 w 448462"/>
              <a:gd name="connsiteY16" fmla="*/ 5714 h 392491"/>
              <a:gd name="connsiteX17" fmla="*/ 448462 w 448462"/>
              <a:gd name="connsiteY17" fmla="*/ 7696 h 392491"/>
              <a:gd name="connsiteX18" fmla="*/ 447879 w 448462"/>
              <a:gd name="connsiteY18" fmla="*/ 9911 h 392491"/>
              <a:gd name="connsiteX19" fmla="*/ 307990 w 448462"/>
              <a:gd name="connsiteY19" fmla="*/ 362641 h 392491"/>
              <a:gd name="connsiteX20" fmla="*/ 306708 w 448462"/>
              <a:gd name="connsiteY20" fmla="*/ 364973 h 392491"/>
              <a:gd name="connsiteX21" fmla="*/ 305076 w 448462"/>
              <a:gd name="connsiteY21" fmla="*/ 366955 h 392491"/>
              <a:gd name="connsiteX22" fmla="*/ 303094 w 448462"/>
              <a:gd name="connsiteY22" fmla="*/ 368588 h 392491"/>
              <a:gd name="connsiteX23" fmla="*/ 300646 w 448462"/>
              <a:gd name="connsiteY23" fmla="*/ 369870 h 392491"/>
              <a:gd name="connsiteX24" fmla="*/ 298314 w 448462"/>
              <a:gd name="connsiteY24" fmla="*/ 370570 h 392491"/>
              <a:gd name="connsiteX25" fmla="*/ 295983 w 448462"/>
              <a:gd name="connsiteY25" fmla="*/ 370803 h 392491"/>
              <a:gd name="connsiteX26" fmla="*/ 293068 w 448462"/>
              <a:gd name="connsiteY26" fmla="*/ 370453 h 392491"/>
              <a:gd name="connsiteX27" fmla="*/ 290387 w 448462"/>
              <a:gd name="connsiteY27" fmla="*/ 369404 h 392491"/>
              <a:gd name="connsiteX28" fmla="*/ 148982 w 448462"/>
              <a:gd name="connsiteY28" fmla="*/ 302123 h 392491"/>
              <a:gd name="connsiteX29" fmla="*/ 347858 w 448462"/>
              <a:gd name="connsiteY29" fmla="*/ 102379 h 392491"/>
              <a:gd name="connsiteX30" fmla="*/ 120771 w 448462"/>
              <a:gd name="connsiteY30" fmla="*/ 288830 h 392491"/>
              <a:gd name="connsiteX31" fmla="*/ 7344 w 448462"/>
              <a:gd name="connsiteY31" fmla="*/ 234842 h 392491"/>
              <a:gd name="connsiteX32" fmla="*/ 4896 w 448462"/>
              <a:gd name="connsiteY32" fmla="*/ 233209 h 392491"/>
              <a:gd name="connsiteX33" fmla="*/ 2798 w 448462"/>
              <a:gd name="connsiteY33" fmla="*/ 231227 h 392491"/>
              <a:gd name="connsiteX34" fmla="*/ 1282 w 448462"/>
              <a:gd name="connsiteY34" fmla="*/ 228895 h 392491"/>
              <a:gd name="connsiteX35" fmla="*/ 349 w 448462"/>
              <a:gd name="connsiteY35" fmla="*/ 226213 h 392491"/>
              <a:gd name="connsiteX36" fmla="*/ 0 w 448462"/>
              <a:gd name="connsiteY36" fmla="*/ 223298 h 392491"/>
              <a:gd name="connsiteX37" fmla="*/ 233 w 448462"/>
              <a:gd name="connsiteY37" fmla="*/ 220499 h 392491"/>
              <a:gd name="connsiteX38" fmla="*/ 1165 w 448462"/>
              <a:gd name="connsiteY38" fmla="*/ 217701 h 392491"/>
              <a:gd name="connsiteX39" fmla="*/ 2681 w 448462"/>
              <a:gd name="connsiteY39" fmla="*/ 215252 h 392491"/>
              <a:gd name="connsiteX40" fmla="*/ 4779 w 448462"/>
              <a:gd name="connsiteY40" fmla="*/ 213270 h 392491"/>
              <a:gd name="connsiteX41" fmla="*/ 7227 w 448462"/>
              <a:gd name="connsiteY41" fmla="*/ 211754 h 392491"/>
              <a:gd name="connsiteX42" fmla="*/ 437971 w 448462"/>
              <a:gd name="connsiteY42" fmla="*/ 583 h 392491"/>
              <a:gd name="connsiteX43" fmla="*/ 439603 w 448462"/>
              <a:gd name="connsiteY43" fmla="*/ 117 h 39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8462" h="392491">
                <a:moveTo>
                  <a:pt x="149021" y="328125"/>
                </a:moveTo>
                <a:lnTo>
                  <a:pt x="210588" y="357224"/>
                </a:lnTo>
                <a:lnTo>
                  <a:pt x="160375" y="391211"/>
                </a:lnTo>
                <a:lnTo>
                  <a:pt x="158502" y="392025"/>
                </a:lnTo>
                <a:lnTo>
                  <a:pt x="156629" y="392491"/>
                </a:lnTo>
                <a:lnTo>
                  <a:pt x="154757" y="392375"/>
                </a:lnTo>
                <a:lnTo>
                  <a:pt x="153001" y="391676"/>
                </a:lnTo>
                <a:lnTo>
                  <a:pt x="151362" y="390396"/>
                </a:lnTo>
                <a:lnTo>
                  <a:pt x="150075" y="388883"/>
                </a:lnTo>
                <a:lnTo>
                  <a:pt x="149255" y="387137"/>
                </a:lnTo>
                <a:lnTo>
                  <a:pt x="149021" y="385158"/>
                </a:lnTo>
                <a:close/>
                <a:moveTo>
                  <a:pt x="441235" y="0"/>
                </a:moveTo>
                <a:lnTo>
                  <a:pt x="442983" y="233"/>
                </a:lnTo>
                <a:lnTo>
                  <a:pt x="444615" y="816"/>
                </a:lnTo>
                <a:lnTo>
                  <a:pt x="446131" y="1866"/>
                </a:lnTo>
                <a:lnTo>
                  <a:pt x="447530" y="3615"/>
                </a:lnTo>
                <a:lnTo>
                  <a:pt x="448346" y="5714"/>
                </a:lnTo>
                <a:lnTo>
                  <a:pt x="448462" y="7696"/>
                </a:lnTo>
                <a:lnTo>
                  <a:pt x="447879" y="9911"/>
                </a:lnTo>
                <a:lnTo>
                  <a:pt x="307990" y="362641"/>
                </a:lnTo>
                <a:lnTo>
                  <a:pt x="306708" y="364973"/>
                </a:lnTo>
                <a:lnTo>
                  <a:pt x="305076" y="366955"/>
                </a:lnTo>
                <a:lnTo>
                  <a:pt x="303094" y="368588"/>
                </a:lnTo>
                <a:lnTo>
                  <a:pt x="300646" y="369870"/>
                </a:lnTo>
                <a:lnTo>
                  <a:pt x="298314" y="370570"/>
                </a:lnTo>
                <a:lnTo>
                  <a:pt x="295983" y="370803"/>
                </a:lnTo>
                <a:lnTo>
                  <a:pt x="293068" y="370453"/>
                </a:lnTo>
                <a:lnTo>
                  <a:pt x="290387" y="369404"/>
                </a:lnTo>
                <a:lnTo>
                  <a:pt x="148982" y="302123"/>
                </a:lnTo>
                <a:lnTo>
                  <a:pt x="347858" y="102379"/>
                </a:lnTo>
                <a:lnTo>
                  <a:pt x="120771" y="288830"/>
                </a:lnTo>
                <a:lnTo>
                  <a:pt x="7344" y="234842"/>
                </a:lnTo>
                <a:lnTo>
                  <a:pt x="4896" y="233209"/>
                </a:lnTo>
                <a:lnTo>
                  <a:pt x="2798" y="231227"/>
                </a:lnTo>
                <a:lnTo>
                  <a:pt x="1282" y="228895"/>
                </a:lnTo>
                <a:lnTo>
                  <a:pt x="349" y="226213"/>
                </a:lnTo>
                <a:lnTo>
                  <a:pt x="0" y="223298"/>
                </a:lnTo>
                <a:lnTo>
                  <a:pt x="233" y="220499"/>
                </a:lnTo>
                <a:lnTo>
                  <a:pt x="1165" y="217701"/>
                </a:lnTo>
                <a:lnTo>
                  <a:pt x="2681" y="215252"/>
                </a:lnTo>
                <a:lnTo>
                  <a:pt x="4779" y="213270"/>
                </a:lnTo>
                <a:lnTo>
                  <a:pt x="7227" y="211754"/>
                </a:lnTo>
                <a:lnTo>
                  <a:pt x="437971" y="583"/>
                </a:lnTo>
                <a:lnTo>
                  <a:pt x="439603" y="117"/>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ko-KR" altLang="en-US">
              <a:solidFill>
                <a:schemeClr val="bg1"/>
              </a:solidFill>
            </a:endParaRPr>
          </a:p>
        </p:txBody>
      </p:sp>
    </p:spTree>
    <p:extLst>
      <p:ext uri="{BB962C8B-B14F-4D97-AF65-F5344CB8AC3E}">
        <p14:creationId xmlns:p14="http://schemas.microsoft.com/office/powerpoint/2010/main" val="205843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직선 연결선 126"/>
          <p:cNvCxnSpPr/>
          <p:nvPr/>
        </p:nvCxnSpPr>
        <p:spPr>
          <a:xfrm>
            <a:off x="1491048" y="706056"/>
            <a:ext cx="9252000" cy="0"/>
          </a:xfrm>
          <a:prstGeom prst="line">
            <a:avLst/>
          </a:prstGeom>
          <a:ln>
            <a:solidFill>
              <a:srgbClr val="E8C193"/>
            </a:solidFill>
          </a:ln>
        </p:spPr>
        <p:style>
          <a:lnRef idx="1">
            <a:schemeClr val="accent1"/>
          </a:lnRef>
          <a:fillRef idx="0">
            <a:schemeClr val="accent1"/>
          </a:fillRef>
          <a:effectRef idx="0">
            <a:schemeClr val="accent1"/>
          </a:effectRef>
          <a:fontRef idx="minor">
            <a:schemeClr val="tx1"/>
          </a:fontRef>
        </p:style>
      </p:cxnSp>
      <p:sp>
        <p:nvSpPr>
          <p:cNvPr id="128" name="직사각형 127"/>
          <p:cNvSpPr/>
          <p:nvPr/>
        </p:nvSpPr>
        <p:spPr>
          <a:xfrm>
            <a:off x="3069048" y="198224"/>
            <a:ext cx="6096000" cy="821572"/>
          </a:xfrm>
          <a:prstGeom prst="rect">
            <a:avLst/>
          </a:prstGeom>
          <a:solidFill>
            <a:srgbClr val="2E2E31"/>
          </a:solidFill>
        </p:spPr>
        <p:txBody>
          <a:bodyPr>
            <a:spAutoFit/>
          </a:bodyPr>
          <a:lstStyle/>
          <a:p>
            <a:pPr algn="ctr" latinLnBrk="0">
              <a:lnSpc>
                <a:spcPct val="150000"/>
              </a:lnSpc>
              <a:defRPr/>
            </a:pPr>
            <a:r>
              <a:rPr lang="zh-TW" altLang="en-US" sz="3600" b="1" kern="0" dirty="0">
                <a:solidFill>
                  <a:srgbClr val="E8C193"/>
                </a:solidFill>
                <a:latin typeface="微軟正黑體" panose="020B0604030504040204" pitchFamily="34" charset="-120"/>
                <a:ea typeface="微軟正黑體" panose="020B0604030504040204" pitchFamily="34" charset="-120"/>
              </a:rPr>
              <a:t>計畫主軸分工</a:t>
            </a:r>
          </a:p>
        </p:txBody>
      </p:sp>
      <p:grpSp>
        <p:nvGrpSpPr>
          <p:cNvPr id="218" name="群組 217"/>
          <p:cNvGrpSpPr/>
          <p:nvPr/>
        </p:nvGrpSpPr>
        <p:grpSpPr>
          <a:xfrm>
            <a:off x="5170245" y="2748143"/>
            <a:ext cx="3081580" cy="1533525"/>
            <a:chOff x="7699686" y="285607"/>
            <a:chExt cx="3081580" cy="1533525"/>
          </a:xfrm>
        </p:grpSpPr>
        <p:sp>
          <p:nvSpPr>
            <p:cNvPr id="254" name="圓角矩形 253"/>
            <p:cNvSpPr/>
            <p:nvPr/>
          </p:nvSpPr>
          <p:spPr>
            <a:xfrm>
              <a:off x="7772200" y="322764"/>
              <a:ext cx="2915543" cy="1175739"/>
            </a:xfrm>
            <a:prstGeom prst="roundRect">
              <a:avLst>
                <a:gd name="adj" fmla="val 50000"/>
              </a:avLst>
            </a:prstGeom>
            <a:solidFill>
              <a:schemeClr val="bg1"/>
            </a:solidFill>
            <a:ln w="53975">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55" name="圖片 25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7699686" y="285607"/>
              <a:ext cx="1604868" cy="1533525"/>
            </a:xfrm>
            <a:prstGeom prst="rect">
              <a:avLst/>
            </a:prstGeom>
          </p:spPr>
        </p:pic>
        <p:sp>
          <p:nvSpPr>
            <p:cNvPr id="256" name="文字方塊 255"/>
            <p:cNvSpPr txBox="1"/>
            <p:nvPr/>
          </p:nvSpPr>
          <p:spPr>
            <a:xfrm>
              <a:off x="7815596" y="369078"/>
              <a:ext cx="2965670" cy="954107"/>
            </a:xfrm>
            <a:prstGeom prst="rect">
              <a:avLst/>
            </a:prstGeom>
            <a:noFill/>
          </p:spPr>
          <p:txBody>
            <a:bodyPr wrap="square" rtlCol="0">
              <a:spAutoFit/>
            </a:bodyPr>
            <a:lstStyle/>
            <a:p>
              <a:pPr algn="ctr"/>
              <a:r>
                <a:rPr kumimoji="1" lang="zh-TW" altLang="en-US" sz="2800" b="1" dirty="0" smtClean="0">
                  <a:solidFill>
                    <a:schemeClr val="accent2">
                      <a:lumMod val="75000"/>
                    </a:schemeClr>
                  </a:solidFill>
                  <a:latin typeface="標楷體" panose="03000509000000000000" pitchFamily="65" charset="-120"/>
                  <a:ea typeface="標楷體" panose="03000509000000000000" pitchFamily="65" charset="-120"/>
                </a:rPr>
                <a:t>研究主軸一：</a:t>
              </a:r>
              <a:endParaRPr kumimoji="1" lang="en-US" altLang="zh-TW" sz="2800" b="1" dirty="0" smtClean="0">
                <a:solidFill>
                  <a:schemeClr val="accent2">
                    <a:lumMod val="75000"/>
                  </a:schemeClr>
                </a:solidFill>
                <a:latin typeface="標楷體" panose="03000509000000000000" pitchFamily="65" charset="-120"/>
                <a:ea typeface="標楷體" panose="03000509000000000000" pitchFamily="65" charset="-120"/>
              </a:endParaRPr>
            </a:p>
            <a:p>
              <a:pPr algn="ctr"/>
              <a:r>
                <a:rPr kumimoji="1" lang="zh-TW" altLang="en-US" sz="2800" b="1" dirty="0" smtClean="0">
                  <a:solidFill>
                    <a:schemeClr val="accent2">
                      <a:lumMod val="75000"/>
                    </a:schemeClr>
                  </a:solidFill>
                  <a:latin typeface="標楷體" panose="03000509000000000000" pitchFamily="65" charset="-120"/>
                  <a:ea typeface="標楷體" panose="03000509000000000000" pitchFamily="65" charset="-120"/>
                </a:rPr>
                <a:t>含硼藥物的開發</a:t>
              </a:r>
            </a:p>
          </p:txBody>
        </p:sp>
      </p:grpSp>
      <p:sp>
        <p:nvSpPr>
          <p:cNvPr id="220" name="橢圓 219"/>
          <p:cNvSpPr/>
          <p:nvPr/>
        </p:nvSpPr>
        <p:spPr>
          <a:xfrm>
            <a:off x="4593843" y="1166323"/>
            <a:ext cx="4287023" cy="4287023"/>
          </a:xfrm>
          <a:prstGeom prst="ellipse">
            <a:avLst/>
          </a:prstGeom>
          <a:solidFill>
            <a:schemeClr val="accent5">
              <a:lumMod val="40000"/>
              <a:lumOff val="6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1" name="直線單箭頭接點 220"/>
          <p:cNvCxnSpPr/>
          <p:nvPr/>
        </p:nvCxnSpPr>
        <p:spPr>
          <a:xfrm flipV="1">
            <a:off x="5269429" y="4135813"/>
            <a:ext cx="731565" cy="705225"/>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直線單箭頭接點 221"/>
          <p:cNvCxnSpPr/>
          <p:nvPr/>
        </p:nvCxnSpPr>
        <p:spPr>
          <a:xfrm flipH="1">
            <a:off x="7591290" y="2041135"/>
            <a:ext cx="852666" cy="681283"/>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直線單箭頭接點 222"/>
          <p:cNvCxnSpPr/>
          <p:nvPr/>
        </p:nvCxnSpPr>
        <p:spPr>
          <a:xfrm>
            <a:off x="4779154" y="2478158"/>
            <a:ext cx="1047982" cy="337652"/>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4" name="手繪多邊形 223"/>
          <p:cNvSpPr/>
          <p:nvPr/>
        </p:nvSpPr>
        <p:spPr>
          <a:xfrm>
            <a:off x="2891764" y="2213403"/>
            <a:ext cx="1172852" cy="1232863"/>
          </a:xfrm>
          <a:custGeom>
            <a:avLst/>
            <a:gdLst>
              <a:gd name="connsiteX0" fmla="*/ 1388444 w 1388444"/>
              <a:gd name="connsiteY0" fmla="*/ 1714500 h 1714500"/>
              <a:gd name="connsiteX1" fmla="*/ 16844 w 1388444"/>
              <a:gd name="connsiteY1" fmla="*/ 1534885 h 1714500"/>
              <a:gd name="connsiteX2" fmla="*/ 588344 w 1388444"/>
              <a:gd name="connsiteY2" fmla="*/ 751114 h 1714500"/>
              <a:gd name="connsiteX3" fmla="*/ 33172 w 1388444"/>
              <a:gd name="connsiteY3" fmla="*/ 0 h 1714500"/>
              <a:gd name="connsiteX4" fmla="*/ 33172 w 1388444"/>
              <a:gd name="connsiteY4" fmla="*/ 0 h 171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444" h="1714500">
                <a:moveTo>
                  <a:pt x="1388444" y="1714500"/>
                </a:moveTo>
                <a:cubicBezTo>
                  <a:pt x="769319" y="1704974"/>
                  <a:pt x="150194" y="1695449"/>
                  <a:pt x="16844" y="1534885"/>
                </a:cubicBezTo>
                <a:cubicBezTo>
                  <a:pt x="-116506" y="1374321"/>
                  <a:pt x="585623" y="1006928"/>
                  <a:pt x="588344" y="751114"/>
                </a:cubicBezTo>
                <a:cubicBezTo>
                  <a:pt x="591065" y="495300"/>
                  <a:pt x="33172" y="0"/>
                  <a:pt x="33172" y="0"/>
                </a:cubicBezTo>
                <a:lnTo>
                  <a:pt x="33172" y="0"/>
                </a:ln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5" name="剪去同側角落矩形 224"/>
          <p:cNvSpPr/>
          <p:nvPr/>
        </p:nvSpPr>
        <p:spPr>
          <a:xfrm rot="6133926" flipH="1">
            <a:off x="4374190" y="3060098"/>
            <a:ext cx="149474" cy="960425"/>
          </a:xfrm>
          <a:prstGeom prst="snip2Same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26" name="群組 225"/>
          <p:cNvGrpSpPr/>
          <p:nvPr/>
        </p:nvGrpSpPr>
        <p:grpSpPr>
          <a:xfrm>
            <a:off x="5368816" y="2153613"/>
            <a:ext cx="2347285" cy="2139055"/>
            <a:chOff x="8877467" y="3612872"/>
            <a:chExt cx="1551749" cy="1257643"/>
          </a:xfrm>
        </p:grpSpPr>
        <p:sp>
          <p:nvSpPr>
            <p:cNvPr id="244" name="流程圖: 接點 243"/>
            <p:cNvSpPr/>
            <p:nvPr/>
          </p:nvSpPr>
          <p:spPr>
            <a:xfrm>
              <a:off x="9348540" y="3648026"/>
              <a:ext cx="547700" cy="45172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5" name="流程圖: 接點 244"/>
            <p:cNvSpPr/>
            <p:nvPr/>
          </p:nvSpPr>
          <p:spPr>
            <a:xfrm>
              <a:off x="9165730" y="3871573"/>
              <a:ext cx="547700" cy="4517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6" name="流程圖: 接點 245"/>
            <p:cNvSpPr/>
            <p:nvPr/>
          </p:nvSpPr>
          <p:spPr>
            <a:xfrm>
              <a:off x="9484860" y="3866619"/>
              <a:ext cx="547700" cy="45172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7" name="流程圖: 接點 246"/>
            <p:cNvSpPr/>
            <p:nvPr/>
          </p:nvSpPr>
          <p:spPr>
            <a:xfrm>
              <a:off x="9562849" y="4103269"/>
              <a:ext cx="547700" cy="4517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8" name="流程圖: 接點 247"/>
            <p:cNvSpPr/>
            <p:nvPr/>
          </p:nvSpPr>
          <p:spPr>
            <a:xfrm>
              <a:off x="9805146" y="4335735"/>
              <a:ext cx="547700" cy="45172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9" name="流程圖: 接點 248"/>
            <p:cNvSpPr/>
            <p:nvPr/>
          </p:nvSpPr>
          <p:spPr>
            <a:xfrm>
              <a:off x="9646461" y="3612872"/>
              <a:ext cx="547700" cy="4517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0" name="流程圖: 接點 249"/>
            <p:cNvSpPr/>
            <p:nvPr/>
          </p:nvSpPr>
          <p:spPr>
            <a:xfrm>
              <a:off x="9396256" y="4418792"/>
              <a:ext cx="547700" cy="45172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1" name="流程圖: 接點 250"/>
            <p:cNvSpPr/>
            <p:nvPr/>
          </p:nvSpPr>
          <p:spPr>
            <a:xfrm>
              <a:off x="9881516" y="3962115"/>
              <a:ext cx="547700" cy="4517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2" name="流程圖: 接點 251"/>
            <p:cNvSpPr/>
            <p:nvPr/>
          </p:nvSpPr>
          <p:spPr>
            <a:xfrm>
              <a:off x="8877467" y="4103663"/>
              <a:ext cx="547700" cy="45172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3" name="流程圖: 接點 252"/>
            <p:cNvSpPr/>
            <p:nvPr/>
          </p:nvSpPr>
          <p:spPr>
            <a:xfrm>
              <a:off x="9126254" y="4299389"/>
              <a:ext cx="547700" cy="4517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27" name="矩形 226"/>
          <p:cNvSpPr/>
          <p:nvPr/>
        </p:nvSpPr>
        <p:spPr>
          <a:xfrm>
            <a:off x="1009678" y="1412922"/>
            <a:ext cx="3146184" cy="1384995"/>
          </a:xfrm>
          <a:prstGeom prst="rect">
            <a:avLst/>
          </a:prstGeom>
          <a:solidFill>
            <a:schemeClr val="accent5">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kumimoji="1" lang="zh-TW" altLang="en-US" sz="2800" b="1" dirty="0" smtClean="0">
                <a:solidFill>
                  <a:schemeClr val="accent2">
                    <a:lumMod val="75000"/>
                  </a:schemeClr>
                </a:solidFill>
                <a:latin typeface="標楷體" panose="03000509000000000000" pitchFamily="65" charset="-120"/>
                <a:ea typeface="標楷體" panose="03000509000000000000" pitchFamily="65" charset="-120"/>
              </a:rPr>
              <a:t>研究主軸三：</a:t>
            </a:r>
            <a:endParaRPr kumimoji="1" lang="en-US" altLang="zh-TW" sz="2800" b="1" dirty="0" smtClean="0">
              <a:solidFill>
                <a:schemeClr val="accent2">
                  <a:lumMod val="75000"/>
                </a:schemeClr>
              </a:solidFill>
              <a:latin typeface="標楷體" panose="03000509000000000000" pitchFamily="65" charset="-120"/>
              <a:ea typeface="標楷體" panose="03000509000000000000" pitchFamily="65" charset="-120"/>
            </a:endParaRPr>
          </a:p>
          <a:p>
            <a:pPr algn="ctr"/>
            <a:r>
              <a:rPr kumimoji="1" lang="zh-TW" altLang="en-US" sz="2800" b="1" dirty="0" smtClean="0">
                <a:solidFill>
                  <a:schemeClr val="accent2">
                    <a:lumMod val="75000"/>
                  </a:schemeClr>
                </a:solidFill>
                <a:latin typeface="標楷體" panose="03000509000000000000" pitchFamily="65" charset="-120"/>
                <a:ea typeface="標楷體" panose="03000509000000000000" pitchFamily="65" charset="-120"/>
              </a:rPr>
              <a:t>藥物濃度即時監測系統</a:t>
            </a:r>
            <a:endParaRPr kumimoji="1" lang="zh-TW" altLang="en-US" sz="2800" b="1" dirty="0">
              <a:solidFill>
                <a:schemeClr val="accent2">
                  <a:lumMod val="75000"/>
                </a:schemeClr>
              </a:solidFill>
              <a:latin typeface="標楷體" panose="03000509000000000000" pitchFamily="65" charset="-120"/>
              <a:ea typeface="標楷體" panose="03000509000000000000" pitchFamily="65" charset="-120"/>
            </a:endParaRPr>
          </a:p>
        </p:txBody>
      </p:sp>
      <p:pic>
        <p:nvPicPr>
          <p:cNvPr id="228" name="圖片 227"/>
          <p:cNvPicPr>
            <a:picLocks noChangeAspect="1"/>
          </p:cNvPicPr>
          <p:nvPr/>
        </p:nvPicPr>
        <p:blipFill rotWithShape="1">
          <a:blip r:embed="rId5">
            <a:extLst>
              <a:ext uri="{BEBA8EAE-BF5A-486C-A8C5-ECC9F3942E4B}">
                <a14:imgProps xmlns:a14="http://schemas.microsoft.com/office/drawing/2010/main">
                  <a14:imgLayer r:embed="rId6">
                    <a14:imgEffect>
                      <a14:backgroundRemoval t="1333" b="91111" l="0" r="89778">
                        <a14:foregroundMark x1="49778" y1="84444" x2="49778" y2="84444"/>
                      </a14:backgroundRemoval>
                    </a14:imgEffect>
                  </a14:imgLayer>
                </a14:imgProps>
              </a:ext>
              <a:ext uri="{28A0092B-C50C-407E-A947-70E740481C1C}">
                <a14:useLocalDpi xmlns:a14="http://schemas.microsoft.com/office/drawing/2010/main" val="0"/>
              </a:ext>
            </a:extLst>
          </a:blip>
          <a:srcRect l="28820" t="8711" r="28268" b="8656"/>
          <a:stretch/>
        </p:blipFill>
        <p:spPr>
          <a:xfrm rot="5400000">
            <a:off x="1725862" y="17955"/>
            <a:ext cx="1785257" cy="4203355"/>
          </a:xfrm>
          <a:prstGeom prst="rect">
            <a:avLst/>
          </a:prstGeom>
        </p:spPr>
      </p:pic>
      <p:sp>
        <p:nvSpPr>
          <p:cNvPr id="229" name="文字方塊 228"/>
          <p:cNvSpPr txBox="1"/>
          <p:nvPr/>
        </p:nvSpPr>
        <p:spPr>
          <a:xfrm>
            <a:off x="5499841" y="2927586"/>
            <a:ext cx="2237179" cy="954107"/>
          </a:xfrm>
          <a:prstGeom prst="rect">
            <a:avLst/>
          </a:prstGeom>
          <a:noFill/>
        </p:spPr>
        <p:txBody>
          <a:bodyPr wrap="square" rtlCol="0">
            <a:spAutoFit/>
          </a:bodyPr>
          <a:lstStyle/>
          <a:p>
            <a:pPr algn="ctr"/>
            <a:r>
              <a:rPr lang="zh-TW" altLang="en-US" sz="2800" b="1" dirty="0">
                <a:solidFill>
                  <a:srgbClr val="FF9933"/>
                </a:solidFill>
                <a:latin typeface="標楷體" panose="03000509000000000000" pitchFamily="65" charset="-120"/>
                <a:ea typeface="標楷體" panose="03000509000000000000" pitchFamily="65" charset="-120"/>
              </a:rPr>
              <a:t>硼中子捕獲</a:t>
            </a:r>
            <a:r>
              <a:rPr lang="zh-TW" altLang="en-US" sz="2800" b="1" dirty="0" smtClean="0">
                <a:solidFill>
                  <a:srgbClr val="FF9933"/>
                </a:solidFill>
                <a:latin typeface="標楷體" panose="03000509000000000000" pitchFamily="65" charset="-120"/>
                <a:ea typeface="標楷體" panose="03000509000000000000" pitchFamily="65" charset="-120"/>
              </a:rPr>
              <a:t>治療</a:t>
            </a:r>
            <a:endParaRPr lang="zh-TW" altLang="en-US" sz="2800" b="1" dirty="0">
              <a:solidFill>
                <a:srgbClr val="FF9933"/>
              </a:solidFill>
              <a:latin typeface="標楷體" panose="03000509000000000000" pitchFamily="65" charset="-120"/>
              <a:ea typeface="標楷體" panose="03000509000000000000" pitchFamily="65" charset="-120"/>
            </a:endParaRPr>
          </a:p>
        </p:txBody>
      </p:sp>
      <p:grpSp>
        <p:nvGrpSpPr>
          <p:cNvPr id="232" name="群組 231"/>
          <p:cNvGrpSpPr/>
          <p:nvPr/>
        </p:nvGrpSpPr>
        <p:grpSpPr>
          <a:xfrm rot="2406369">
            <a:off x="3333215" y="4707831"/>
            <a:ext cx="3221070" cy="1242709"/>
            <a:chOff x="3187741" y="4728613"/>
            <a:chExt cx="3221070" cy="1242709"/>
          </a:xfrm>
        </p:grpSpPr>
        <p:sp>
          <p:nvSpPr>
            <p:cNvPr id="238" name="等腰三角形 237"/>
            <p:cNvSpPr/>
            <p:nvPr/>
          </p:nvSpPr>
          <p:spPr>
            <a:xfrm>
              <a:off x="4277169" y="4751224"/>
              <a:ext cx="548718" cy="272271"/>
            </a:xfrm>
            <a:prstGeom prst="triangle">
              <a:avLst/>
            </a:prstGeom>
            <a:solidFill>
              <a:schemeClr val="accent2">
                <a:lumMod val="40000"/>
                <a:lumOff val="60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9" name="等腰三角形 238"/>
            <p:cNvSpPr/>
            <p:nvPr/>
          </p:nvSpPr>
          <p:spPr>
            <a:xfrm>
              <a:off x="5283493" y="4748398"/>
              <a:ext cx="548718" cy="272271"/>
            </a:xfrm>
            <a:prstGeom prst="triangle">
              <a:avLst/>
            </a:prstGeom>
            <a:solidFill>
              <a:schemeClr val="accent2">
                <a:lumMod val="40000"/>
                <a:lumOff val="60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0" name="等腰三角形 239"/>
            <p:cNvSpPr/>
            <p:nvPr/>
          </p:nvSpPr>
          <p:spPr>
            <a:xfrm>
              <a:off x="4726529" y="4730359"/>
              <a:ext cx="548718" cy="272271"/>
            </a:xfrm>
            <a:prstGeom prst="triangle">
              <a:avLst/>
            </a:prstGeom>
            <a:solidFill>
              <a:schemeClr val="accent2">
                <a:lumMod val="40000"/>
                <a:lumOff val="60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1" name="等腰三角形 240"/>
            <p:cNvSpPr/>
            <p:nvPr/>
          </p:nvSpPr>
          <p:spPr>
            <a:xfrm>
              <a:off x="3829472" y="4740805"/>
              <a:ext cx="538326" cy="277528"/>
            </a:xfrm>
            <a:prstGeom prst="triangle">
              <a:avLst/>
            </a:prstGeom>
            <a:solidFill>
              <a:schemeClr val="accent2">
                <a:lumMod val="40000"/>
                <a:lumOff val="60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2" name="等腰三角形 241"/>
            <p:cNvSpPr/>
            <p:nvPr/>
          </p:nvSpPr>
          <p:spPr>
            <a:xfrm>
              <a:off x="3305216" y="4728613"/>
              <a:ext cx="538326" cy="277528"/>
            </a:xfrm>
            <a:prstGeom prst="triangle">
              <a:avLst/>
            </a:prstGeom>
            <a:solidFill>
              <a:schemeClr val="accent2">
                <a:lumMod val="40000"/>
                <a:lumOff val="60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3" name="圓角矩形 242"/>
            <p:cNvSpPr/>
            <p:nvPr/>
          </p:nvSpPr>
          <p:spPr>
            <a:xfrm rot="21586423">
              <a:off x="3187741" y="4994094"/>
              <a:ext cx="3221070" cy="977228"/>
            </a:xfrm>
            <a:prstGeom prst="roundRect">
              <a:avLst/>
            </a:prstGeom>
            <a:solidFill>
              <a:schemeClr val="accent2">
                <a:lumMod val="40000"/>
                <a:lumOff val="60000"/>
              </a:schemeClr>
            </a:solidFill>
            <a:ln>
              <a:solidFill>
                <a:schemeClr val="tx1"/>
              </a:solidFill>
            </a:ln>
            <a:effectLst>
              <a:outerShdw blurRad="50800" dist="38100" dir="10800000" algn="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tIns="0" bIns="36000" rtlCol="0" anchor="ctr"/>
            <a:lstStyle/>
            <a:p>
              <a:pPr algn="ctr"/>
              <a:r>
                <a:rPr lang="zh-TW" altLang="en-US" sz="2800" b="1" dirty="0" smtClean="0">
                  <a:solidFill>
                    <a:schemeClr val="accent2">
                      <a:lumMod val="75000"/>
                    </a:schemeClr>
                  </a:solidFill>
                  <a:latin typeface="標楷體" panose="03000509000000000000" pitchFamily="65" charset="-120"/>
                  <a:ea typeface="標楷體" panose="03000509000000000000" pitchFamily="65" charset="-120"/>
                </a:rPr>
                <a:t>研究主軸二：</a:t>
              </a:r>
            </a:p>
            <a:p>
              <a:pPr algn="ctr"/>
              <a:r>
                <a:rPr lang="zh-TW" altLang="en-US" sz="2800" b="1" dirty="0" smtClean="0">
                  <a:solidFill>
                    <a:schemeClr val="accent2">
                      <a:lumMod val="75000"/>
                    </a:schemeClr>
                  </a:solidFill>
                  <a:latin typeface="標楷體" panose="03000509000000000000" pitchFamily="65" charset="-120"/>
                  <a:ea typeface="標楷體" panose="03000509000000000000" pitchFamily="65" charset="-120"/>
                </a:rPr>
                <a:t>微針藥物遞送系統</a:t>
              </a:r>
            </a:p>
          </p:txBody>
        </p:sp>
      </p:grpSp>
      <p:grpSp>
        <p:nvGrpSpPr>
          <p:cNvPr id="233" name="群組 232"/>
          <p:cNvGrpSpPr/>
          <p:nvPr/>
        </p:nvGrpSpPr>
        <p:grpSpPr>
          <a:xfrm>
            <a:off x="8407629" y="1131800"/>
            <a:ext cx="3081580" cy="1533525"/>
            <a:chOff x="7699686" y="285607"/>
            <a:chExt cx="3081580" cy="1533525"/>
          </a:xfrm>
        </p:grpSpPr>
        <p:sp>
          <p:nvSpPr>
            <p:cNvPr id="235" name="圓角矩形 234"/>
            <p:cNvSpPr/>
            <p:nvPr/>
          </p:nvSpPr>
          <p:spPr>
            <a:xfrm>
              <a:off x="7772200" y="322764"/>
              <a:ext cx="2915543" cy="1175739"/>
            </a:xfrm>
            <a:prstGeom prst="roundRect">
              <a:avLst>
                <a:gd name="adj" fmla="val 50000"/>
              </a:avLst>
            </a:prstGeom>
            <a:solidFill>
              <a:schemeClr val="bg1"/>
            </a:solidFill>
            <a:ln w="53975">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36" name="圖片 235"/>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7699686" y="285607"/>
              <a:ext cx="1604868" cy="1533525"/>
            </a:xfrm>
            <a:prstGeom prst="rect">
              <a:avLst/>
            </a:prstGeom>
          </p:spPr>
        </p:pic>
        <p:sp>
          <p:nvSpPr>
            <p:cNvPr id="237" name="文字方塊 236"/>
            <p:cNvSpPr txBox="1"/>
            <p:nvPr/>
          </p:nvSpPr>
          <p:spPr>
            <a:xfrm>
              <a:off x="7815596" y="369078"/>
              <a:ext cx="2965670" cy="954107"/>
            </a:xfrm>
            <a:prstGeom prst="rect">
              <a:avLst/>
            </a:prstGeom>
            <a:noFill/>
          </p:spPr>
          <p:txBody>
            <a:bodyPr wrap="square" rtlCol="0">
              <a:spAutoFit/>
            </a:bodyPr>
            <a:lstStyle/>
            <a:p>
              <a:pPr algn="ctr"/>
              <a:r>
                <a:rPr kumimoji="1" lang="zh-TW" altLang="en-US" sz="2800" b="1" dirty="0" smtClean="0">
                  <a:solidFill>
                    <a:schemeClr val="accent2">
                      <a:lumMod val="75000"/>
                    </a:schemeClr>
                  </a:solidFill>
                  <a:latin typeface="標楷體" panose="03000509000000000000" pitchFamily="65" charset="-120"/>
                  <a:ea typeface="標楷體" panose="03000509000000000000" pitchFamily="65" charset="-120"/>
                </a:rPr>
                <a:t>研究主軸一：</a:t>
              </a:r>
              <a:endParaRPr kumimoji="1" lang="en-US" altLang="zh-TW" sz="2800" b="1" dirty="0" smtClean="0">
                <a:solidFill>
                  <a:schemeClr val="accent2">
                    <a:lumMod val="75000"/>
                  </a:schemeClr>
                </a:solidFill>
                <a:latin typeface="標楷體" panose="03000509000000000000" pitchFamily="65" charset="-120"/>
                <a:ea typeface="標楷體" panose="03000509000000000000" pitchFamily="65" charset="-120"/>
              </a:endParaRPr>
            </a:p>
            <a:p>
              <a:pPr algn="ctr"/>
              <a:r>
                <a:rPr kumimoji="1" lang="zh-TW" altLang="en-US" sz="2800" b="1" dirty="0" smtClean="0">
                  <a:solidFill>
                    <a:schemeClr val="accent2">
                      <a:lumMod val="75000"/>
                    </a:schemeClr>
                  </a:solidFill>
                  <a:latin typeface="標楷體" panose="03000509000000000000" pitchFamily="65" charset="-120"/>
                  <a:ea typeface="標楷體" panose="03000509000000000000" pitchFamily="65" charset="-120"/>
                </a:rPr>
                <a:t>含硼藥物的開發</a:t>
              </a:r>
            </a:p>
          </p:txBody>
        </p:sp>
      </p:grpSp>
    </p:spTree>
    <p:extLst>
      <p:ext uri="{BB962C8B-B14F-4D97-AF65-F5344CB8AC3E}">
        <p14:creationId xmlns:p14="http://schemas.microsoft.com/office/powerpoint/2010/main" val="3396037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직사각형 127"/>
          <p:cNvSpPr/>
          <p:nvPr/>
        </p:nvSpPr>
        <p:spPr>
          <a:xfrm>
            <a:off x="2446530" y="0"/>
            <a:ext cx="7887255" cy="702756"/>
          </a:xfrm>
          <a:prstGeom prst="rect">
            <a:avLst/>
          </a:prstGeom>
          <a:solidFill>
            <a:srgbClr val="2E2E31"/>
          </a:solidFill>
        </p:spPr>
        <p:txBody>
          <a:bodyPr wrap="square">
            <a:spAutoFit/>
          </a:bodyPr>
          <a:lstStyle/>
          <a:p>
            <a:pPr algn="ctr" latinLnBrk="0">
              <a:lnSpc>
                <a:spcPct val="150000"/>
              </a:lnSpc>
              <a:defRPr/>
            </a:pPr>
            <a:r>
              <a:rPr lang="en-US" altLang="ko-KR" sz="2800" b="1" kern="0" dirty="0" smtClean="0">
                <a:solidFill>
                  <a:srgbClr val="E8C193"/>
                </a:solidFill>
                <a:latin typeface="+mj-ea"/>
                <a:ea typeface="+mj-ea"/>
              </a:rPr>
              <a:t>Aim 1: Boron Drug Development</a:t>
            </a:r>
            <a:endParaRPr lang="en-US" altLang="ko-KR" sz="2800" b="1" kern="0" dirty="0">
              <a:solidFill>
                <a:srgbClr val="E8C193"/>
              </a:solidFill>
              <a:latin typeface="+mj-ea"/>
              <a:ea typeface="+mj-ea"/>
            </a:endParaRPr>
          </a:p>
        </p:txBody>
      </p:sp>
      <p:sp>
        <p:nvSpPr>
          <p:cNvPr id="73" name="文字方塊 18"/>
          <p:cNvSpPr txBox="1">
            <a:spLocks noChangeArrowheads="1"/>
          </p:cNvSpPr>
          <p:nvPr/>
        </p:nvSpPr>
        <p:spPr bwMode="auto">
          <a:xfrm>
            <a:off x="3241547" y="6456735"/>
            <a:ext cx="4251485" cy="246221"/>
          </a:xfrm>
          <a:prstGeom prst="rect">
            <a:avLst/>
          </a:prstGeom>
          <a:noFill/>
          <a:ln w="9525">
            <a:noFill/>
            <a:miter lim="800000"/>
            <a:headEnd/>
            <a:tailEnd/>
          </a:ln>
        </p:spPr>
        <p:txBody>
          <a:bodyPr wrap="none">
            <a:spAutoFit/>
          </a:bodyPr>
          <a:lstStyle/>
          <a:p>
            <a:r>
              <a:rPr lang="en-US" altLang="zh-TW" sz="1000" dirty="0">
                <a:solidFill>
                  <a:srgbClr val="E8C193"/>
                </a:solidFill>
                <a:latin typeface="Helvetica" panose="020B0604020202020204" pitchFamily="34" charset="0"/>
                <a:ea typeface="新細明體" charset="0"/>
                <a:cs typeface="Helvetica" panose="020B0604020202020204" pitchFamily="34" charset="0"/>
              </a:rPr>
              <a:t>Alexander </a:t>
            </a:r>
            <a:r>
              <a:rPr lang="en-US" altLang="zh-TW" sz="1000" dirty="0" err="1">
                <a:solidFill>
                  <a:srgbClr val="E8C193"/>
                </a:solidFill>
                <a:latin typeface="Helvetica" panose="020B0604020202020204" pitchFamily="34" charset="0"/>
                <a:ea typeface="新細明體" charset="0"/>
                <a:cs typeface="Helvetica" panose="020B0604020202020204" pitchFamily="34" charset="0"/>
              </a:rPr>
              <a:t>Domling</a:t>
            </a:r>
            <a:r>
              <a:rPr lang="en-US" altLang="zh-TW" sz="1000" dirty="0">
                <a:solidFill>
                  <a:srgbClr val="E8C193"/>
                </a:solidFill>
                <a:latin typeface="Helvetica" panose="020B0604020202020204" pitchFamily="34" charset="0"/>
                <a:ea typeface="新細明體" charset="0"/>
                <a:cs typeface="Helvetica" panose="020B0604020202020204" pitchFamily="34" charset="0"/>
              </a:rPr>
              <a:t>, Wei Wang, </a:t>
            </a:r>
            <a:r>
              <a:rPr lang="en-US" altLang="zh-TW" sz="1000" dirty="0" err="1">
                <a:solidFill>
                  <a:srgbClr val="E8C193"/>
                </a:solidFill>
                <a:latin typeface="Helvetica" panose="020B0604020202020204" pitchFamily="34" charset="0"/>
                <a:ea typeface="新細明體" charset="0"/>
                <a:cs typeface="Helvetica" panose="020B0604020202020204" pitchFamily="34" charset="0"/>
              </a:rPr>
              <a:t>Kan</a:t>
            </a:r>
            <a:r>
              <a:rPr lang="en-US" altLang="zh-TW" sz="1000" dirty="0">
                <a:solidFill>
                  <a:srgbClr val="E8C193"/>
                </a:solidFill>
                <a:latin typeface="Helvetica" panose="020B0604020202020204" pitchFamily="34" charset="0"/>
                <a:ea typeface="新細明體" charset="0"/>
                <a:cs typeface="Helvetica" panose="020B0604020202020204" pitchFamily="34" charset="0"/>
              </a:rPr>
              <a:t> Wang </a:t>
            </a:r>
            <a:r>
              <a:rPr lang="en-US" altLang="zh-TW" sz="1000" i="1" dirty="0">
                <a:solidFill>
                  <a:srgbClr val="E8C193"/>
                </a:solidFill>
                <a:latin typeface="Helvetica" panose="020B0604020202020204" pitchFamily="34" charset="0"/>
                <a:ea typeface="新細明體" charset="0"/>
                <a:cs typeface="Helvetica" panose="020B0604020202020204" pitchFamily="34" charset="0"/>
              </a:rPr>
              <a:t>Chem. Rev. </a:t>
            </a:r>
            <a:r>
              <a:rPr lang="en-US" altLang="zh-TW" sz="1000" b="1" dirty="0">
                <a:solidFill>
                  <a:srgbClr val="E8C193"/>
                </a:solidFill>
                <a:latin typeface="Helvetica" panose="020B0604020202020204" pitchFamily="34" charset="0"/>
                <a:ea typeface="新細明體" charset="0"/>
                <a:cs typeface="Helvetica" panose="020B0604020202020204" pitchFamily="34" charset="0"/>
              </a:rPr>
              <a:t>2012</a:t>
            </a:r>
            <a:r>
              <a:rPr lang="en-US" altLang="zh-TW" sz="1000" dirty="0">
                <a:solidFill>
                  <a:srgbClr val="E8C193"/>
                </a:solidFill>
                <a:latin typeface="Helvetica" panose="020B0604020202020204" pitchFamily="34" charset="0"/>
                <a:ea typeface="新細明體" charset="0"/>
                <a:cs typeface="Helvetica" panose="020B0604020202020204" pitchFamily="34" charset="0"/>
              </a:rPr>
              <a:t>, 112, 3083</a:t>
            </a:r>
            <a:endParaRPr lang="zh-TW" altLang="en-US" sz="1000" dirty="0">
              <a:solidFill>
                <a:srgbClr val="E8C193"/>
              </a:solidFill>
              <a:latin typeface="Helvetica" panose="020B0604020202020204" pitchFamily="34" charset="0"/>
              <a:ea typeface="新細明體" charset="0"/>
              <a:cs typeface="Helvetica" panose="020B0604020202020204" pitchFamily="34" charset="0"/>
            </a:endParaRPr>
          </a:p>
        </p:txBody>
      </p:sp>
      <p:cxnSp>
        <p:nvCxnSpPr>
          <p:cNvPr id="144" name="직선 연결선 104"/>
          <p:cNvCxnSpPr/>
          <p:nvPr/>
        </p:nvCxnSpPr>
        <p:spPr>
          <a:xfrm rot="5400000">
            <a:off x="3181816" y="3598115"/>
            <a:ext cx="4320000" cy="0"/>
          </a:xfrm>
          <a:prstGeom prst="line">
            <a:avLst/>
          </a:prstGeom>
          <a:ln w="47625" cap="rnd">
            <a:solidFill>
              <a:srgbClr val="E8C193"/>
            </a:solidFill>
          </a:ln>
        </p:spPr>
        <p:style>
          <a:lnRef idx="1">
            <a:schemeClr val="accent1"/>
          </a:lnRef>
          <a:fillRef idx="0">
            <a:schemeClr val="accent1"/>
          </a:fillRef>
          <a:effectRef idx="0">
            <a:schemeClr val="accent1"/>
          </a:effectRef>
          <a:fontRef idx="minor">
            <a:schemeClr val="tx1"/>
          </a:fontRef>
        </p:style>
      </p:cxnSp>
      <p:grpSp>
        <p:nvGrpSpPr>
          <p:cNvPr id="6" name="群組 5"/>
          <p:cNvGrpSpPr/>
          <p:nvPr/>
        </p:nvGrpSpPr>
        <p:grpSpPr>
          <a:xfrm>
            <a:off x="310136" y="1617040"/>
            <a:ext cx="4755401" cy="263085"/>
            <a:chOff x="1012661" y="1617040"/>
            <a:chExt cx="4755401" cy="263085"/>
          </a:xfrm>
        </p:grpSpPr>
        <p:sp>
          <p:nvSpPr>
            <p:cNvPr id="143" name="타원 73"/>
            <p:cNvSpPr>
              <a:spLocks noChangeAspect="1"/>
            </p:cNvSpPr>
            <p:nvPr/>
          </p:nvSpPr>
          <p:spPr>
            <a:xfrm>
              <a:off x="1012661" y="1617040"/>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3" name="直線單箭頭接點 2"/>
            <p:cNvCxnSpPr/>
            <p:nvPr/>
          </p:nvCxnSpPr>
          <p:spPr>
            <a:xfrm>
              <a:off x="1439668" y="1767374"/>
              <a:ext cx="559836" cy="0"/>
            </a:xfrm>
            <a:prstGeom prst="straightConnector1">
              <a:avLst/>
            </a:prstGeom>
            <a:ln w="57150">
              <a:solidFill>
                <a:srgbClr val="E8C1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5" name="타원 73"/>
            <p:cNvSpPr>
              <a:spLocks noChangeAspect="1"/>
            </p:cNvSpPr>
            <p:nvPr/>
          </p:nvSpPr>
          <p:spPr>
            <a:xfrm>
              <a:off x="2138511" y="1617040"/>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146" name="直線單箭頭接點 145"/>
            <p:cNvCxnSpPr/>
            <p:nvPr/>
          </p:nvCxnSpPr>
          <p:spPr>
            <a:xfrm>
              <a:off x="2565518" y="1767374"/>
              <a:ext cx="559836" cy="0"/>
            </a:xfrm>
            <a:prstGeom prst="straightConnector1">
              <a:avLst/>
            </a:prstGeom>
            <a:ln w="57150">
              <a:solidFill>
                <a:srgbClr val="E8C1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타원 73"/>
            <p:cNvSpPr>
              <a:spLocks noChangeAspect="1"/>
            </p:cNvSpPr>
            <p:nvPr/>
          </p:nvSpPr>
          <p:spPr>
            <a:xfrm>
              <a:off x="3264361" y="1617040"/>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148" name="直線單箭頭接點 147"/>
            <p:cNvCxnSpPr/>
            <p:nvPr/>
          </p:nvCxnSpPr>
          <p:spPr>
            <a:xfrm>
              <a:off x="3691368" y="1767374"/>
              <a:ext cx="559836" cy="0"/>
            </a:xfrm>
            <a:prstGeom prst="straightConnector1">
              <a:avLst/>
            </a:prstGeom>
            <a:ln w="57150">
              <a:solidFill>
                <a:srgbClr val="E8C1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9" name="타원 73"/>
            <p:cNvSpPr>
              <a:spLocks noChangeAspect="1"/>
            </p:cNvSpPr>
            <p:nvPr/>
          </p:nvSpPr>
          <p:spPr>
            <a:xfrm>
              <a:off x="4390211" y="1617040"/>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150" name="直線單箭頭接點 149"/>
            <p:cNvCxnSpPr/>
            <p:nvPr/>
          </p:nvCxnSpPr>
          <p:spPr>
            <a:xfrm>
              <a:off x="4817218" y="1767374"/>
              <a:ext cx="559836" cy="0"/>
            </a:xfrm>
            <a:prstGeom prst="straightConnector1">
              <a:avLst/>
            </a:prstGeom>
            <a:ln w="57150">
              <a:solidFill>
                <a:srgbClr val="E8C1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1" name="타원 73"/>
            <p:cNvSpPr>
              <a:spLocks noChangeAspect="1"/>
            </p:cNvSpPr>
            <p:nvPr/>
          </p:nvSpPr>
          <p:spPr>
            <a:xfrm>
              <a:off x="5516062" y="1617040"/>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156" name="文字方塊 18"/>
          <p:cNvSpPr txBox="1">
            <a:spLocks noChangeArrowheads="1"/>
          </p:cNvSpPr>
          <p:nvPr/>
        </p:nvSpPr>
        <p:spPr bwMode="auto">
          <a:xfrm>
            <a:off x="1359699" y="2177861"/>
            <a:ext cx="2692275" cy="400110"/>
          </a:xfrm>
          <a:prstGeom prst="rect">
            <a:avLst/>
          </a:prstGeom>
          <a:noFill/>
          <a:ln w="9525">
            <a:noFill/>
            <a:miter lim="800000"/>
            <a:headEnd/>
            <a:tailEnd/>
          </a:ln>
        </p:spPr>
        <p:txBody>
          <a:bodyPr wrap="none">
            <a:spAutoFit/>
          </a:bodyPr>
          <a:lstStyle/>
          <a:p>
            <a:r>
              <a:rPr lang="en-US" altLang="zh-TW" sz="2000" b="1" dirty="0">
                <a:solidFill>
                  <a:schemeClr val="bg1"/>
                </a:solidFill>
                <a:ea typeface="ＭＳ Ｐゴシック" pitchFamily="34" charset="-128"/>
              </a:rPr>
              <a:t>(a) Linear  Approach</a:t>
            </a:r>
          </a:p>
        </p:txBody>
      </p:sp>
      <p:grpSp>
        <p:nvGrpSpPr>
          <p:cNvPr id="16" name="群組 15"/>
          <p:cNvGrpSpPr/>
          <p:nvPr/>
        </p:nvGrpSpPr>
        <p:grpSpPr>
          <a:xfrm>
            <a:off x="1593378" y="3147706"/>
            <a:ext cx="2188917" cy="2017885"/>
            <a:chOff x="1883306" y="3301734"/>
            <a:chExt cx="2188917" cy="2017885"/>
          </a:xfrm>
        </p:grpSpPr>
        <p:sp>
          <p:nvSpPr>
            <p:cNvPr id="153" name="타원 73"/>
            <p:cNvSpPr>
              <a:spLocks noChangeAspect="1"/>
            </p:cNvSpPr>
            <p:nvPr/>
          </p:nvSpPr>
          <p:spPr>
            <a:xfrm>
              <a:off x="1883306" y="3301734"/>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154" name="直線單箭頭接點 153"/>
            <p:cNvCxnSpPr/>
            <p:nvPr/>
          </p:nvCxnSpPr>
          <p:spPr>
            <a:xfrm rot="1320000">
              <a:off x="2251706" y="3664177"/>
              <a:ext cx="559836" cy="0"/>
            </a:xfrm>
            <a:prstGeom prst="straightConnector1">
              <a:avLst/>
            </a:prstGeom>
            <a:ln w="57150">
              <a:solidFill>
                <a:srgbClr val="E8C1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7" name="타원 73"/>
            <p:cNvSpPr>
              <a:spLocks noChangeAspect="1"/>
            </p:cNvSpPr>
            <p:nvPr/>
          </p:nvSpPr>
          <p:spPr>
            <a:xfrm>
              <a:off x="1883306" y="5056534"/>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2" name="타원 73"/>
            <p:cNvSpPr>
              <a:spLocks noChangeAspect="1"/>
            </p:cNvSpPr>
            <p:nvPr/>
          </p:nvSpPr>
          <p:spPr>
            <a:xfrm>
              <a:off x="2865157" y="3699103"/>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3" name="타원 73"/>
            <p:cNvSpPr>
              <a:spLocks noChangeAspect="1"/>
            </p:cNvSpPr>
            <p:nvPr/>
          </p:nvSpPr>
          <p:spPr>
            <a:xfrm>
              <a:off x="1883306" y="3886667"/>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5" name="타원 73"/>
            <p:cNvSpPr>
              <a:spLocks noChangeAspect="1"/>
            </p:cNvSpPr>
            <p:nvPr/>
          </p:nvSpPr>
          <p:spPr>
            <a:xfrm>
              <a:off x="1883306" y="4471600"/>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166" name="直線單箭頭接點 165"/>
            <p:cNvCxnSpPr/>
            <p:nvPr/>
          </p:nvCxnSpPr>
          <p:spPr>
            <a:xfrm rot="20340000" flipV="1">
              <a:off x="2251706" y="5056300"/>
              <a:ext cx="559836" cy="0"/>
            </a:xfrm>
            <a:prstGeom prst="straightConnector1">
              <a:avLst/>
            </a:prstGeom>
            <a:ln w="57150">
              <a:solidFill>
                <a:srgbClr val="E8C1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7" name="타원 73"/>
            <p:cNvSpPr>
              <a:spLocks noChangeAspect="1"/>
            </p:cNvSpPr>
            <p:nvPr/>
          </p:nvSpPr>
          <p:spPr>
            <a:xfrm>
              <a:off x="2865157" y="4682197"/>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173" name="直線單箭頭接點 172"/>
            <p:cNvCxnSpPr/>
            <p:nvPr/>
          </p:nvCxnSpPr>
          <p:spPr>
            <a:xfrm rot="20340000" flipV="1">
              <a:off x="2251706" y="3997184"/>
              <a:ext cx="559836" cy="0"/>
            </a:xfrm>
            <a:prstGeom prst="straightConnector1">
              <a:avLst/>
            </a:prstGeom>
            <a:ln w="57150">
              <a:solidFill>
                <a:srgbClr val="E8C1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直線單箭頭接點 173"/>
            <p:cNvCxnSpPr/>
            <p:nvPr/>
          </p:nvCxnSpPr>
          <p:spPr>
            <a:xfrm rot="1320000">
              <a:off x="2251706" y="4719946"/>
              <a:ext cx="559836" cy="0"/>
            </a:xfrm>
            <a:prstGeom prst="straightConnector1">
              <a:avLst/>
            </a:prstGeom>
            <a:ln w="57150">
              <a:solidFill>
                <a:srgbClr val="E8C1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5" name="直線單箭頭接點 174"/>
            <p:cNvCxnSpPr/>
            <p:nvPr/>
          </p:nvCxnSpPr>
          <p:spPr>
            <a:xfrm rot="1320000">
              <a:off x="3206772" y="4104630"/>
              <a:ext cx="559836" cy="0"/>
            </a:xfrm>
            <a:prstGeom prst="straightConnector1">
              <a:avLst/>
            </a:prstGeom>
            <a:ln w="57150">
              <a:solidFill>
                <a:srgbClr val="E8C1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6" name="直線單箭頭接點 175"/>
            <p:cNvCxnSpPr/>
            <p:nvPr/>
          </p:nvCxnSpPr>
          <p:spPr>
            <a:xfrm rot="20340000" flipV="1">
              <a:off x="3245661" y="4636683"/>
              <a:ext cx="559836" cy="0"/>
            </a:xfrm>
            <a:prstGeom prst="straightConnector1">
              <a:avLst/>
            </a:prstGeom>
            <a:ln w="57150">
              <a:solidFill>
                <a:srgbClr val="E8C1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7" name="타원 73"/>
            <p:cNvSpPr>
              <a:spLocks noChangeAspect="1"/>
            </p:cNvSpPr>
            <p:nvPr/>
          </p:nvSpPr>
          <p:spPr>
            <a:xfrm>
              <a:off x="3820223" y="4164271"/>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178" name="文字方塊 18"/>
          <p:cNvSpPr txBox="1">
            <a:spLocks noChangeArrowheads="1"/>
          </p:cNvSpPr>
          <p:nvPr/>
        </p:nvSpPr>
        <p:spPr bwMode="auto">
          <a:xfrm>
            <a:off x="1014668" y="5420587"/>
            <a:ext cx="3382336" cy="400110"/>
          </a:xfrm>
          <a:prstGeom prst="rect">
            <a:avLst/>
          </a:prstGeom>
          <a:noFill/>
          <a:ln w="9525">
            <a:noFill/>
            <a:miter lim="800000"/>
            <a:headEnd/>
            <a:tailEnd/>
          </a:ln>
        </p:spPr>
        <p:txBody>
          <a:bodyPr wrap="none">
            <a:spAutoFit/>
          </a:bodyPr>
          <a:lstStyle/>
          <a:p>
            <a:r>
              <a:rPr lang="en-US" altLang="zh-TW" sz="2000" b="1" dirty="0">
                <a:solidFill>
                  <a:schemeClr val="bg1"/>
                </a:solidFill>
                <a:ea typeface="ＭＳ Ｐゴシック" pitchFamily="34" charset="-128"/>
              </a:rPr>
              <a:t>(b) Convergent  Approach</a:t>
            </a:r>
          </a:p>
        </p:txBody>
      </p:sp>
      <p:grpSp>
        <p:nvGrpSpPr>
          <p:cNvPr id="21" name="群組 20"/>
          <p:cNvGrpSpPr/>
          <p:nvPr/>
        </p:nvGrpSpPr>
        <p:grpSpPr>
          <a:xfrm>
            <a:off x="5607285" y="3417601"/>
            <a:ext cx="1315256" cy="263085"/>
            <a:chOff x="5607285" y="3417601"/>
            <a:chExt cx="1315256" cy="263085"/>
          </a:xfrm>
        </p:grpSpPr>
        <p:sp>
          <p:nvSpPr>
            <p:cNvPr id="179" name="타원 73"/>
            <p:cNvSpPr>
              <a:spLocks noChangeAspect="1"/>
            </p:cNvSpPr>
            <p:nvPr/>
          </p:nvSpPr>
          <p:spPr>
            <a:xfrm>
              <a:off x="5607285" y="3417601"/>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180" name="直線單箭頭接點 179"/>
            <p:cNvCxnSpPr/>
            <p:nvPr/>
          </p:nvCxnSpPr>
          <p:spPr>
            <a:xfrm>
              <a:off x="6025297" y="3567935"/>
              <a:ext cx="559836" cy="0"/>
            </a:xfrm>
            <a:prstGeom prst="straightConnector1">
              <a:avLst/>
            </a:prstGeom>
            <a:ln w="57150">
              <a:solidFill>
                <a:srgbClr val="E8C1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1" name="타원 73"/>
            <p:cNvSpPr>
              <a:spLocks noChangeAspect="1"/>
            </p:cNvSpPr>
            <p:nvPr/>
          </p:nvSpPr>
          <p:spPr>
            <a:xfrm>
              <a:off x="6670541" y="3417601"/>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22" name="群組 21"/>
          <p:cNvGrpSpPr/>
          <p:nvPr/>
        </p:nvGrpSpPr>
        <p:grpSpPr>
          <a:xfrm>
            <a:off x="7436125" y="3155966"/>
            <a:ext cx="1211549" cy="848019"/>
            <a:chOff x="7436125" y="3155966"/>
            <a:chExt cx="1211549" cy="848019"/>
          </a:xfrm>
        </p:grpSpPr>
        <p:sp>
          <p:nvSpPr>
            <p:cNvPr id="182" name="타원 73"/>
            <p:cNvSpPr>
              <a:spLocks noChangeAspect="1"/>
            </p:cNvSpPr>
            <p:nvPr/>
          </p:nvSpPr>
          <p:spPr>
            <a:xfrm>
              <a:off x="7436125" y="3740900"/>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83" name="타원 73"/>
            <p:cNvSpPr>
              <a:spLocks noChangeAspect="1"/>
            </p:cNvSpPr>
            <p:nvPr/>
          </p:nvSpPr>
          <p:spPr>
            <a:xfrm>
              <a:off x="7436125" y="3155966"/>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184" name="直線單箭頭接點 183"/>
            <p:cNvCxnSpPr/>
            <p:nvPr/>
          </p:nvCxnSpPr>
          <p:spPr>
            <a:xfrm rot="20340000" flipV="1">
              <a:off x="7804525" y="3740666"/>
              <a:ext cx="559836" cy="0"/>
            </a:xfrm>
            <a:prstGeom prst="straightConnector1">
              <a:avLst/>
            </a:prstGeom>
            <a:ln w="57150">
              <a:solidFill>
                <a:srgbClr val="E8C1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5" name="타원 73"/>
            <p:cNvSpPr>
              <a:spLocks noChangeAspect="1"/>
            </p:cNvSpPr>
            <p:nvPr/>
          </p:nvSpPr>
          <p:spPr>
            <a:xfrm>
              <a:off x="8395674" y="3366563"/>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186" name="直線單箭頭接點 185"/>
            <p:cNvCxnSpPr/>
            <p:nvPr/>
          </p:nvCxnSpPr>
          <p:spPr>
            <a:xfrm rot="1320000">
              <a:off x="7804525" y="3404312"/>
              <a:ext cx="559836" cy="0"/>
            </a:xfrm>
            <a:prstGeom prst="straightConnector1">
              <a:avLst/>
            </a:prstGeom>
            <a:ln w="57150">
              <a:solidFill>
                <a:srgbClr val="E8C1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3" name="群組 22"/>
          <p:cNvGrpSpPr/>
          <p:nvPr/>
        </p:nvGrpSpPr>
        <p:grpSpPr>
          <a:xfrm>
            <a:off x="9264965" y="2482781"/>
            <a:ext cx="2151052" cy="2300455"/>
            <a:chOff x="9099434" y="2413917"/>
            <a:chExt cx="2151052" cy="2300455"/>
          </a:xfrm>
        </p:grpSpPr>
        <p:sp>
          <p:nvSpPr>
            <p:cNvPr id="200" name="타원 73"/>
            <p:cNvSpPr>
              <a:spLocks noChangeAspect="1"/>
            </p:cNvSpPr>
            <p:nvPr/>
          </p:nvSpPr>
          <p:spPr>
            <a:xfrm rot="16200000">
              <a:off x="10029996" y="4456829"/>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201" name="直線單箭頭接點 200"/>
            <p:cNvCxnSpPr/>
            <p:nvPr/>
          </p:nvCxnSpPr>
          <p:spPr>
            <a:xfrm rot="16200000">
              <a:off x="9894870" y="4049895"/>
              <a:ext cx="559836" cy="0"/>
            </a:xfrm>
            <a:prstGeom prst="straightConnector1">
              <a:avLst/>
            </a:prstGeom>
            <a:ln w="57150">
              <a:solidFill>
                <a:srgbClr val="E8C1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2" name="타원 73"/>
            <p:cNvSpPr>
              <a:spLocks noChangeAspect="1"/>
            </p:cNvSpPr>
            <p:nvPr/>
          </p:nvSpPr>
          <p:spPr>
            <a:xfrm rot="16200000">
              <a:off x="10029996" y="3427026"/>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203" name="直線單箭頭接點 202"/>
            <p:cNvCxnSpPr/>
            <p:nvPr/>
          </p:nvCxnSpPr>
          <p:spPr>
            <a:xfrm rot="16200000" flipH="1">
              <a:off x="9888633" y="3031243"/>
              <a:ext cx="559836" cy="0"/>
            </a:xfrm>
            <a:prstGeom prst="straightConnector1">
              <a:avLst/>
            </a:prstGeom>
            <a:ln w="57150">
              <a:solidFill>
                <a:srgbClr val="E8C1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4" name="타원 73"/>
            <p:cNvSpPr>
              <a:spLocks noChangeAspect="1"/>
            </p:cNvSpPr>
            <p:nvPr/>
          </p:nvSpPr>
          <p:spPr>
            <a:xfrm rot="16200000">
              <a:off x="10023759" y="2408374"/>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22" name="타원 73"/>
            <p:cNvSpPr>
              <a:spLocks noChangeAspect="1"/>
            </p:cNvSpPr>
            <p:nvPr/>
          </p:nvSpPr>
          <p:spPr>
            <a:xfrm rot="16200000">
              <a:off x="9104977" y="2901946"/>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23" name="타원 73"/>
            <p:cNvSpPr>
              <a:spLocks noChangeAspect="1"/>
            </p:cNvSpPr>
            <p:nvPr/>
          </p:nvSpPr>
          <p:spPr>
            <a:xfrm rot="16200000">
              <a:off x="9104977" y="3820180"/>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224" name="直線單箭頭接點 223"/>
            <p:cNvCxnSpPr/>
            <p:nvPr/>
          </p:nvCxnSpPr>
          <p:spPr>
            <a:xfrm rot="10980000" flipH="1" flipV="1">
              <a:off x="9492866" y="3100081"/>
              <a:ext cx="484832" cy="279918"/>
            </a:xfrm>
            <a:prstGeom prst="straightConnector1">
              <a:avLst/>
            </a:prstGeom>
            <a:ln w="57150">
              <a:solidFill>
                <a:srgbClr val="E8C1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直線單箭頭接點 226"/>
            <p:cNvCxnSpPr/>
            <p:nvPr/>
          </p:nvCxnSpPr>
          <p:spPr>
            <a:xfrm rot="10620000" flipH="1">
              <a:off x="9466978" y="3600707"/>
              <a:ext cx="484832" cy="279918"/>
            </a:xfrm>
            <a:prstGeom prst="straightConnector1">
              <a:avLst/>
            </a:prstGeom>
            <a:ln w="57150">
              <a:solidFill>
                <a:srgbClr val="E8C1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1" name="直線單箭頭接點 230"/>
            <p:cNvCxnSpPr/>
            <p:nvPr/>
          </p:nvCxnSpPr>
          <p:spPr>
            <a:xfrm rot="10620000" flipV="1">
              <a:off x="10359404" y="3100585"/>
              <a:ext cx="484832" cy="279918"/>
            </a:xfrm>
            <a:prstGeom prst="straightConnector1">
              <a:avLst/>
            </a:prstGeom>
            <a:ln w="57150">
              <a:solidFill>
                <a:srgbClr val="E8C1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2" name="直線單箭頭接點 231"/>
            <p:cNvCxnSpPr/>
            <p:nvPr/>
          </p:nvCxnSpPr>
          <p:spPr>
            <a:xfrm rot="10980000">
              <a:off x="10421491" y="3598820"/>
              <a:ext cx="484832" cy="279918"/>
            </a:xfrm>
            <a:prstGeom prst="straightConnector1">
              <a:avLst/>
            </a:prstGeom>
            <a:ln w="57150">
              <a:solidFill>
                <a:srgbClr val="E8C1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3" name="타원 73"/>
            <p:cNvSpPr>
              <a:spLocks noChangeAspect="1"/>
            </p:cNvSpPr>
            <p:nvPr/>
          </p:nvSpPr>
          <p:spPr>
            <a:xfrm rot="16200000">
              <a:off x="10959491" y="2920623"/>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34" name="타원 73"/>
            <p:cNvSpPr>
              <a:spLocks noChangeAspect="1"/>
            </p:cNvSpPr>
            <p:nvPr/>
          </p:nvSpPr>
          <p:spPr>
            <a:xfrm rot="16200000">
              <a:off x="10992944" y="3838857"/>
              <a:ext cx="252000" cy="263085"/>
            </a:xfrm>
            <a:prstGeom prst="ellipse">
              <a:avLst/>
            </a:prstGeom>
            <a:solidFill>
              <a:srgbClr val="E8C193"/>
            </a:solidFill>
            <a:ln w="3175">
              <a:solidFill>
                <a:srgbClr val="E8C193"/>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35" name="文字方塊 18"/>
          <p:cNvSpPr txBox="1">
            <a:spLocks noChangeArrowheads="1"/>
          </p:cNvSpPr>
          <p:nvPr/>
        </p:nvSpPr>
        <p:spPr bwMode="auto">
          <a:xfrm>
            <a:off x="6725745" y="5091428"/>
            <a:ext cx="3969869" cy="400110"/>
          </a:xfrm>
          <a:prstGeom prst="rect">
            <a:avLst/>
          </a:prstGeom>
          <a:noFill/>
          <a:ln w="9525">
            <a:noFill/>
            <a:miter lim="800000"/>
            <a:headEnd/>
            <a:tailEnd/>
          </a:ln>
        </p:spPr>
        <p:txBody>
          <a:bodyPr wrap="none">
            <a:spAutoFit/>
          </a:bodyPr>
          <a:lstStyle/>
          <a:p>
            <a:r>
              <a:rPr lang="en-US" altLang="zh-TW" sz="2000" b="1" dirty="0">
                <a:solidFill>
                  <a:srgbClr val="FFFF00"/>
                </a:solidFill>
                <a:ea typeface="ＭＳ Ｐゴシック" pitchFamily="34" charset="-128"/>
              </a:rPr>
              <a:t>(c) Multicomponent  Approach</a:t>
            </a:r>
          </a:p>
        </p:txBody>
      </p:sp>
    </p:spTree>
    <p:extLst>
      <p:ext uri="{BB962C8B-B14F-4D97-AF65-F5344CB8AC3E}">
        <p14:creationId xmlns:p14="http://schemas.microsoft.com/office/powerpoint/2010/main" val="2025928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879600" y="2730500"/>
            <a:ext cx="8432800" cy="1397000"/>
          </a:xfrm>
          <a:prstGeom prst="rect">
            <a:avLst/>
          </a:prstGeom>
        </p:spPr>
      </p:pic>
      <p:sp>
        <p:nvSpPr>
          <p:cNvPr id="10" name="직사각형 127"/>
          <p:cNvSpPr/>
          <p:nvPr/>
        </p:nvSpPr>
        <p:spPr>
          <a:xfrm>
            <a:off x="2446530" y="0"/>
            <a:ext cx="7887255" cy="702756"/>
          </a:xfrm>
          <a:prstGeom prst="rect">
            <a:avLst/>
          </a:prstGeom>
          <a:solidFill>
            <a:srgbClr val="2E2E31"/>
          </a:solidFill>
        </p:spPr>
        <p:txBody>
          <a:bodyPr wrap="square">
            <a:spAutoFit/>
          </a:bodyPr>
          <a:lstStyle/>
          <a:p>
            <a:pPr algn="ctr" latinLnBrk="0">
              <a:lnSpc>
                <a:spcPct val="150000"/>
              </a:lnSpc>
              <a:defRPr/>
            </a:pPr>
            <a:r>
              <a:rPr lang="en-US" altLang="ko-KR" sz="2800" b="1" kern="0" dirty="0" smtClean="0">
                <a:solidFill>
                  <a:srgbClr val="E8C193"/>
                </a:solidFill>
                <a:latin typeface="+mj-ea"/>
                <a:ea typeface="+mj-ea"/>
              </a:rPr>
              <a:t>Aim 1: Boron Drug Development</a:t>
            </a:r>
            <a:endParaRPr lang="en-US" altLang="ko-KR" sz="2800" b="1" kern="0" dirty="0">
              <a:solidFill>
                <a:srgbClr val="E8C193"/>
              </a:solidFill>
              <a:latin typeface="+mj-ea"/>
              <a:ea typeface="+mj-ea"/>
            </a:endParaRPr>
          </a:p>
        </p:txBody>
      </p:sp>
    </p:spTree>
    <p:extLst>
      <p:ext uri="{BB962C8B-B14F-4D97-AF65-F5344CB8AC3E}">
        <p14:creationId xmlns:p14="http://schemas.microsoft.com/office/powerpoint/2010/main" val="765974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직선 연결선 126"/>
          <p:cNvCxnSpPr/>
          <p:nvPr/>
        </p:nvCxnSpPr>
        <p:spPr>
          <a:xfrm>
            <a:off x="1491048" y="706056"/>
            <a:ext cx="9252000" cy="0"/>
          </a:xfrm>
          <a:prstGeom prst="line">
            <a:avLst/>
          </a:prstGeom>
          <a:ln>
            <a:solidFill>
              <a:srgbClr val="E8C193"/>
            </a:solidFill>
          </a:ln>
        </p:spPr>
        <p:style>
          <a:lnRef idx="1">
            <a:schemeClr val="accent1"/>
          </a:lnRef>
          <a:fillRef idx="0">
            <a:schemeClr val="accent1"/>
          </a:fillRef>
          <a:effectRef idx="0">
            <a:schemeClr val="accent1"/>
          </a:effectRef>
          <a:fontRef idx="minor">
            <a:schemeClr val="tx1"/>
          </a:fontRef>
        </p:style>
      </p:cxnSp>
      <p:sp>
        <p:nvSpPr>
          <p:cNvPr id="128" name="직사각형 127"/>
          <p:cNvSpPr/>
          <p:nvPr/>
        </p:nvSpPr>
        <p:spPr>
          <a:xfrm>
            <a:off x="3069048" y="198224"/>
            <a:ext cx="6096000" cy="789960"/>
          </a:xfrm>
          <a:prstGeom prst="rect">
            <a:avLst/>
          </a:prstGeom>
          <a:solidFill>
            <a:srgbClr val="2E2E31"/>
          </a:solidFill>
        </p:spPr>
        <p:txBody>
          <a:bodyPr>
            <a:spAutoFit/>
          </a:bodyPr>
          <a:lstStyle/>
          <a:p>
            <a:pPr algn="ctr" latinLnBrk="0">
              <a:lnSpc>
                <a:spcPct val="150000"/>
              </a:lnSpc>
              <a:defRPr/>
            </a:pPr>
            <a:r>
              <a:rPr lang="en-US" altLang="ko-KR" sz="3200" b="1" kern="0" dirty="0" smtClean="0">
                <a:solidFill>
                  <a:srgbClr val="E8C193"/>
                </a:solidFill>
                <a:latin typeface="微軟正黑體" panose="020B0604030504040204" pitchFamily="34" charset="-120"/>
                <a:ea typeface="微軟正黑體" panose="020B0604030504040204" pitchFamily="34" charset="-120"/>
              </a:rPr>
              <a:t>US Patent Granted-2020</a:t>
            </a:r>
            <a:endParaRPr lang="en-US" altLang="ko-KR" sz="3200" b="1" kern="0" dirty="0">
              <a:solidFill>
                <a:srgbClr val="E8C193"/>
              </a:solidFill>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stretch>
            <a:fillRect/>
          </a:stretch>
        </p:blipFill>
        <p:spPr>
          <a:xfrm rot="5400000">
            <a:off x="3885956" y="-827009"/>
            <a:ext cx="4462185" cy="9000000"/>
          </a:xfrm>
          <a:prstGeom prst="rect">
            <a:avLst/>
          </a:prstGeom>
          <a:ln>
            <a:noFill/>
          </a:ln>
          <a:effectLst>
            <a:glow rad="228600">
              <a:schemeClr val="accent3">
                <a:satMod val="175000"/>
                <a:alpha val="40000"/>
              </a:schemeClr>
            </a:glow>
          </a:effectLst>
        </p:spPr>
      </p:pic>
      <p:sp>
        <p:nvSpPr>
          <p:cNvPr id="6" name="圓角矩形 5"/>
          <p:cNvSpPr/>
          <p:nvPr/>
        </p:nvSpPr>
        <p:spPr>
          <a:xfrm>
            <a:off x="8839299" y="2868534"/>
            <a:ext cx="1496625" cy="333329"/>
          </a:xfrm>
          <a:prstGeom prst="roundRect">
            <a:avLst/>
          </a:prstGeom>
          <a:solidFill>
            <a:srgbClr val="FF0000">
              <a:alpha val="15000"/>
            </a:srgb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solidFill>
                <a:srgbClr val="FF0000"/>
              </a:solidFill>
            </a:endParaRPr>
          </a:p>
        </p:txBody>
      </p:sp>
      <p:sp>
        <p:nvSpPr>
          <p:cNvPr id="2" name="文字方塊 1"/>
          <p:cNvSpPr txBox="1"/>
          <p:nvPr/>
        </p:nvSpPr>
        <p:spPr>
          <a:xfrm>
            <a:off x="395111" y="2610556"/>
            <a:ext cx="184666" cy="369332"/>
          </a:xfrm>
          <a:prstGeom prst="rect">
            <a:avLst/>
          </a:prstGeom>
          <a:noFill/>
        </p:spPr>
        <p:txBody>
          <a:bodyPr wrap="none" rtlCol="0">
            <a:spAutoFit/>
          </a:bodyPr>
          <a:lstStyle/>
          <a:p>
            <a:endParaRPr kumimoji="1" lang="zh-TW" altLang="en-US" dirty="0"/>
          </a:p>
        </p:txBody>
      </p:sp>
    </p:spTree>
    <p:extLst>
      <p:ext uri="{BB962C8B-B14F-4D97-AF65-F5344CB8AC3E}">
        <p14:creationId xmlns:p14="http://schemas.microsoft.com/office/powerpoint/2010/main" val="2987271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図8"/>
          <p:cNvPicPr>
            <a:picLocks noChangeAspect="1" noChangeArrowheads="1"/>
          </p:cNvPicPr>
          <p:nvPr/>
        </p:nvPicPr>
        <p:blipFill rotWithShape="1">
          <a:blip r:embed="rId2">
            <a:extLst>
              <a:ext uri="{28A0092B-C50C-407E-A947-70E740481C1C}">
                <a14:useLocalDpi xmlns:a14="http://schemas.microsoft.com/office/drawing/2010/main" val="0"/>
              </a:ext>
            </a:extLst>
          </a:blip>
          <a:srcRect l="305" t="10302" r="53620" b="36265"/>
          <a:stretch/>
        </p:blipFill>
        <p:spPr bwMode="auto">
          <a:xfrm>
            <a:off x="820143" y="826162"/>
            <a:ext cx="1745793" cy="1797142"/>
          </a:xfrm>
          <a:prstGeom prst="rect">
            <a:avLst/>
          </a:prstGeom>
          <a:noFill/>
          <a:effectLst>
            <a:glow rad="139700">
              <a:schemeClr val="accent3">
                <a:satMod val="175000"/>
                <a:alpha val="40000"/>
              </a:schemeClr>
            </a:glow>
          </a:effectLst>
          <a:extLst>
            <a:ext uri="{909E8E84-426E-40dd-AFC4-6F175D3DCCD1}">
              <a14:hiddenFill xmlns:a14="http://schemas.microsoft.com/office/drawing/2010/main" xmlns="">
                <a:solidFill>
                  <a:srgbClr val="FFFFFF"/>
                </a:solidFill>
              </a14:hiddenFill>
            </a:ext>
          </a:extLst>
        </p:spPr>
      </p:pic>
      <p:pic>
        <p:nvPicPr>
          <p:cNvPr id="53" name="Picture 4" descr="図8"/>
          <p:cNvPicPr>
            <a:picLocks noChangeAspect="1" noChangeArrowheads="1"/>
          </p:cNvPicPr>
          <p:nvPr/>
        </p:nvPicPr>
        <p:blipFill rotWithShape="1">
          <a:blip r:embed="rId2">
            <a:extLst>
              <a:ext uri="{28A0092B-C50C-407E-A947-70E740481C1C}">
                <a14:useLocalDpi xmlns:a14="http://schemas.microsoft.com/office/drawing/2010/main" val="0"/>
              </a:ext>
            </a:extLst>
          </a:blip>
          <a:srcRect l="53833" t="25060" r="91" b="34739"/>
          <a:stretch/>
        </p:blipFill>
        <p:spPr bwMode="auto">
          <a:xfrm>
            <a:off x="790375" y="4263368"/>
            <a:ext cx="1782965" cy="1601688"/>
          </a:xfrm>
          <a:prstGeom prst="rect">
            <a:avLst/>
          </a:prstGeom>
          <a:noFill/>
          <a:effectLst>
            <a:glow rad="139700">
              <a:schemeClr val="accent3">
                <a:satMod val="175000"/>
                <a:alpha val="40000"/>
              </a:schemeClr>
            </a:glow>
          </a:effectLst>
          <a:extLst>
            <a:ext uri="{909E8E84-426E-40dd-AFC4-6F175D3DCCD1}">
              <a14:hiddenFill xmlns:a14="http://schemas.microsoft.com/office/drawing/2010/main" xmlns="">
                <a:solidFill>
                  <a:srgbClr val="FFFFFF"/>
                </a:solidFill>
              </a14:hiddenFill>
            </a:ext>
          </a:extLst>
        </p:spPr>
      </p:pic>
      <p:sp>
        <p:nvSpPr>
          <p:cNvPr id="54" name="文字方塊 53"/>
          <p:cNvSpPr txBox="1"/>
          <p:nvPr/>
        </p:nvSpPr>
        <p:spPr>
          <a:xfrm>
            <a:off x="2709333" y="1130038"/>
            <a:ext cx="1975555" cy="400110"/>
          </a:xfrm>
          <a:prstGeom prst="rect">
            <a:avLst/>
          </a:prstGeom>
          <a:noFill/>
        </p:spPr>
        <p:txBody>
          <a:bodyPr wrap="square" rtlCol="0">
            <a:spAutoFit/>
          </a:bodyPr>
          <a:lstStyle/>
          <a:p>
            <a:r>
              <a:rPr lang="en-US" altLang="zh-TW" sz="2000" b="1" dirty="0" smtClean="0">
                <a:solidFill>
                  <a:schemeClr val="bg1"/>
                </a:solidFill>
                <a:latin typeface="微軟正黑體" panose="020B0604030504040204" pitchFamily="34" charset="-120"/>
                <a:ea typeface="微軟正黑體" panose="020B0604030504040204" pitchFamily="34" charset="-120"/>
              </a:rPr>
              <a:t>OCT</a:t>
            </a:r>
            <a:r>
              <a:rPr lang="zh-TW" altLang="en-US" sz="2000" b="1" dirty="0" smtClean="0">
                <a:solidFill>
                  <a:schemeClr val="bg1"/>
                </a:solidFill>
                <a:latin typeface="微軟正黑體" panose="020B0604030504040204" pitchFamily="34" charset="-120"/>
                <a:ea typeface="微軟正黑體" panose="020B0604030504040204" pitchFamily="34" charset="-120"/>
              </a:rPr>
              <a:t> </a:t>
            </a:r>
            <a:r>
              <a:rPr lang="en-US" altLang="zh-TW" sz="2000" b="1" dirty="0" err="1" smtClean="0">
                <a:solidFill>
                  <a:schemeClr val="bg1"/>
                </a:solidFill>
                <a:latin typeface="微軟正黑體" panose="020B0604030504040204" pitchFamily="34" charset="-120"/>
                <a:ea typeface="微軟正黑體" panose="020B0604030504040204" pitchFamily="34" charset="-120"/>
              </a:rPr>
              <a:t>sacnning</a:t>
            </a:r>
            <a:endParaRPr lang="en-US" altLang="zh-TW" sz="2000" b="1" dirty="0" smtClean="0">
              <a:solidFill>
                <a:schemeClr val="bg1"/>
              </a:solidFill>
              <a:latin typeface="微軟正黑體" panose="020B0604030504040204" pitchFamily="34" charset="-120"/>
              <a:ea typeface="微軟正黑體" panose="020B0604030504040204" pitchFamily="34" charset="-120"/>
            </a:endParaRPr>
          </a:p>
        </p:txBody>
      </p:sp>
      <p:sp>
        <p:nvSpPr>
          <p:cNvPr id="55" name="文字方塊 54"/>
          <p:cNvSpPr txBox="1"/>
          <p:nvPr/>
        </p:nvSpPr>
        <p:spPr>
          <a:xfrm>
            <a:off x="6632222" y="1889791"/>
            <a:ext cx="4407635" cy="1015663"/>
          </a:xfrm>
          <a:prstGeom prst="rect">
            <a:avLst/>
          </a:prstGeom>
          <a:noFill/>
        </p:spPr>
        <p:txBody>
          <a:bodyPr wrap="square" rtlCol="0">
            <a:spAutoFit/>
          </a:bodyPr>
          <a:lstStyle/>
          <a:p>
            <a:r>
              <a:rPr lang="en-US" altLang="zh-TW" sz="2000" b="1" dirty="0" smtClean="0">
                <a:solidFill>
                  <a:schemeClr val="bg1"/>
                </a:solidFill>
                <a:latin typeface="微軟正黑體" panose="020B0604030504040204" pitchFamily="34" charset="-120"/>
                <a:ea typeface="微軟正黑體" panose="020B0604030504040204" pitchFamily="34" charset="-120"/>
              </a:rPr>
              <a:t>3-D model </a:t>
            </a:r>
          </a:p>
          <a:p>
            <a:r>
              <a:rPr lang="en-US" altLang="zh-TW" sz="2000" b="1" dirty="0">
                <a:solidFill>
                  <a:schemeClr val="bg1"/>
                </a:solidFill>
                <a:latin typeface="微軟正黑體" panose="020B0604030504040204" pitchFamily="34" charset="-120"/>
                <a:ea typeface="微軟正黑體" panose="020B0604030504040204" pitchFamily="34" charset="-120"/>
              </a:rPr>
              <a:t>c</a:t>
            </a:r>
            <a:r>
              <a:rPr lang="en-US" altLang="zh-TW" sz="2000" b="1" dirty="0" smtClean="0">
                <a:solidFill>
                  <a:schemeClr val="bg1"/>
                </a:solidFill>
                <a:latin typeface="微軟正黑體" panose="020B0604030504040204" pitchFamily="34" charset="-120"/>
                <a:ea typeface="微軟正黑體" panose="020B0604030504040204" pitchFamily="34" charset="-120"/>
              </a:rPr>
              <a:t>onstruction by </a:t>
            </a:r>
          </a:p>
          <a:p>
            <a:r>
              <a:rPr lang="en-US" altLang="zh-TW" sz="2000" b="1" dirty="0" err="1" smtClean="0">
                <a:solidFill>
                  <a:schemeClr val="bg1"/>
                </a:solidFill>
                <a:latin typeface="微軟正黑體" panose="020B0604030504040204" pitchFamily="34" charset="-120"/>
                <a:ea typeface="微軟正黑體" panose="020B0604030504040204" pitchFamily="34" charset="-120"/>
              </a:rPr>
              <a:t>Autocad</a:t>
            </a:r>
            <a:r>
              <a:rPr lang="en-US" altLang="zh-TW" sz="2000" b="1" dirty="0" smtClean="0">
                <a:solidFill>
                  <a:schemeClr val="bg1"/>
                </a:solidFill>
                <a:latin typeface="微軟正黑體" panose="020B0604030504040204" pitchFamily="34" charset="-120"/>
                <a:ea typeface="微軟正黑體" panose="020B0604030504040204" pitchFamily="34" charset="-120"/>
              </a:rPr>
              <a:t>.</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pic>
        <p:nvPicPr>
          <p:cNvPr id="56" name="圖片 55"/>
          <p:cNvPicPr>
            <a:picLocks noChangeAspect="1"/>
          </p:cNvPicPr>
          <p:nvPr/>
        </p:nvPicPr>
        <p:blipFill rotWithShape="1">
          <a:blip r:embed="rId3"/>
          <a:srcRect l="1" t="14207" r="2506"/>
          <a:stretch/>
        </p:blipFill>
        <p:spPr>
          <a:xfrm>
            <a:off x="6865751" y="901858"/>
            <a:ext cx="547471" cy="685983"/>
          </a:xfrm>
          <a:prstGeom prst="rect">
            <a:avLst/>
          </a:prstGeom>
        </p:spPr>
      </p:pic>
      <p:pic>
        <p:nvPicPr>
          <p:cNvPr id="57" name="圖片 56"/>
          <p:cNvPicPr>
            <a:picLocks noChangeAspect="1"/>
          </p:cNvPicPr>
          <p:nvPr/>
        </p:nvPicPr>
        <p:blipFill rotWithShape="1">
          <a:blip r:embed="rId4"/>
          <a:srcRect l="9999" b="450"/>
          <a:stretch/>
        </p:blipFill>
        <p:spPr>
          <a:xfrm>
            <a:off x="7592472" y="873467"/>
            <a:ext cx="590158" cy="706213"/>
          </a:xfrm>
          <a:prstGeom prst="rect">
            <a:avLst/>
          </a:prstGeom>
        </p:spPr>
      </p:pic>
      <p:sp>
        <p:nvSpPr>
          <p:cNvPr id="58" name="文字方塊 57"/>
          <p:cNvSpPr txBox="1"/>
          <p:nvPr/>
        </p:nvSpPr>
        <p:spPr>
          <a:xfrm>
            <a:off x="9292920" y="6043206"/>
            <a:ext cx="2545589" cy="707886"/>
          </a:xfrm>
          <a:prstGeom prst="rect">
            <a:avLst/>
          </a:prstGeom>
          <a:noFill/>
        </p:spPr>
        <p:txBody>
          <a:bodyPr wrap="none" rtlCol="0">
            <a:spAutoFit/>
          </a:bodyPr>
          <a:lstStyle/>
          <a:p>
            <a:r>
              <a:rPr lang="en-US" altLang="zh-TW" sz="2000" b="1" dirty="0" smtClean="0">
                <a:solidFill>
                  <a:schemeClr val="bg1"/>
                </a:solidFill>
                <a:latin typeface="微軟正黑體" panose="020B0604030504040204" pitchFamily="34" charset="-120"/>
                <a:ea typeface="微軟正黑體" panose="020B0604030504040204" pitchFamily="34" charset="-120"/>
              </a:rPr>
              <a:t>Boron-containing </a:t>
            </a:r>
          </a:p>
          <a:p>
            <a:r>
              <a:rPr lang="en-US" altLang="zh-TW" sz="2000" b="1" dirty="0" smtClean="0">
                <a:solidFill>
                  <a:schemeClr val="bg1"/>
                </a:solidFill>
                <a:latin typeface="微軟正黑體" panose="020B0604030504040204" pitchFamily="34" charset="-120"/>
                <a:ea typeface="微軟正黑體" panose="020B0604030504040204" pitchFamily="34" charset="-120"/>
              </a:rPr>
              <a:t>Micro-needle patch</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sp>
        <p:nvSpPr>
          <p:cNvPr id="59" name="文字方塊 58"/>
          <p:cNvSpPr txBox="1"/>
          <p:nvPr/>
        </p:nvSpPr>
        <p:spPr>
          <a:xfrm>
            <a:off x="7188016" y="4090604"/>
            <a:ext cx="1809334" cy="707886"/>
          </a:xfrm>
          <a:prstGeom prst="rect">
            <a:avLst/>
          </a:prstGeom>
          <a:noFill/>
        </p:spPr>
        <p:txBody>
          <a:bodyPr wrap="none" rtlCol="0">
            <a:spAutoFit/>
          </a:bodyPr>
          <a:lstStyle/>
          <a:p>
            <a:r>
              <a:rPr lang="en-US" altLang="zh-TW" sz="2000" b="1" dirty="0" smtClean="0">
                <a:solidFill>
                  <a:schemeClr val="bg1"/>
                </a:solidFill>
                <a:latin typeface="微軟正黑體" panose="020B0604030504040204" pitchFamily="34" charset="-120"/>
                <a:ea typeface="微軟正黑體" panose="020B0604030504040204" pitchFamily="34" charset="-120"/>
              </a:rPr>
              <a:t>Micro-needle </a:t>
            </a:r>
          </a:p>
          <a:p>
            <a:r>
              <a:rPr lang="en-US" altLang="zh-TW" sz="2000" b="1" dirty="0" smtClean="0">
                <a:solidFill>
                  <a:schemeClr val="bg1"/>
                </a:solidFill>
                <a:latin typeface="微軟正黑體" panose="020B0604030504040204" pitchFamily="34" charset="-120"/>
                <a:ea typeface="微軟正黑體" panose="020B0604030504040204" pitchFamily="34" charset="-120"/>
              </a:rPr>
              <a:t>patch</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sp>
        <p:nvSpPr>
          <p:cNvPr id="60" name="文字方塊 59"/>
          <p:cNvSpPr txBox="1"/>
          <p:nvPr/>
        </p:nvSpPr>
        <p:spPr>
          <a:xfrm>
            <a:off x="2959447" y="3818495"/>
            <a:ext cx="1592080" cy="1015663"/>
          </a:xfrm>
          <a:prstGeom prst="rect">
            <a:avLst/>
          </a:prstGeom>
          <a:noFill/>
        </p:spPr>
        <p:txBody>
          <a:bodyPr wrap="square" rtlCol="0">
            <a:spAutoFit/>
          </a:bodyPr>
          <a:lstStyle/>
          <a:p>
            <a:r>
              <a:rPr lang="en-US" altLang="zh-TW" sz="2000" b="1" dirty="0" smtClean="0">
                <a:solidFill>
                  <a:schemeClr val="bg1"/>
                </a:solidFill>
                <a:latin typeface="微軟正黑體" panose="020B0604030504040204" pitchFamily="34" charset="-120"/>
                <a:ea typeface="微軟正黑體" panose="020B0604030504040204" pitchFamily="34" charset="-120"/>
              </a:rPr>
              <a:t>Irradiation by thermal neutron</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pic>
        <p:nvPicPr>
          <p:cNvPr id="61" name="圖片 60"/>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rot="10800000">
            <a:off x="8705668" y="3787760"/>
            <a:ext cx="3035465" cy="2552904"/>
          </a:xfrm>
          <a:prstGeom prst="rect">
            <a:avLst/>
          </a:prstGeom>
          <a:effectLst>
            <a:glow rad="139700">
              <a:schemeClr val="accent3">
                <a:satMod val="175000"/>
                <a:alpha val="40000"/>
              </a:schemeClr>
            </a:glow>
          </a:effectLst>
        </p:spPr>
      </p:pic>
      <p:pic>
        <p:nvPicPr>
          <p:cNvPr id="62" name="圖片 61"/>
          <p:cNvPicPr>
            <a:picLocks noChangeAspect="1"/>
          </p:cNvPicPr>
          <p:nvPr/>
        </p:nvPicPr>
        <p:blipFill rotWithShape="1">
          <a:blip r:embed="rId7"/>
          <a:srcRect l="6082" t="2182" r="2828" b="5496"/>
          <a:stretch/>
        </p:blipFill>
        <p:spPr>
          <a:xfrm>
            <a:off x="4968565" y="901857"/>
            <a:ext cx="1490135" cy="1645279"/>
          </a:xfrm>
          <a:prstGeom prst="rect">
            <a:avLst/>
          </a:prstGeom>
          <a:blipFill dpi="0" rotWithShape="1">
            <a:blip r:embed="rId8"/>
            <a:srcRect/>
            <a:tile tx="0" ty="0" sx="100000" sy="100000" flip="none" algn="tl"/>
          </a:blipFill>
          <a:effectLst>
            <a:glow rad="139700">
              <a:schemeClr val="accent3">
                <a:satMod val="175000"/>
                <a:alpha val="40000"/>
              </a:schemeClr>
            </a:glow>
            <a:outerShdw blurRad="50800" dist="50800" dir="5400000" algn="ctr" rotWithShape="0">
              <a:srgbClr val="000000"/>
            </a:outerShdw>
          </a:effectLst>
        </p:spPr>
      </p:pic>
      <p:pic>
        <p:nvPicPr>
          <p:cNvPr id="63" name="圖片 62"/>
          <p:cNvPicPr>
            <a:picLocks noChangeAspect="1"/>
          </p:cNvPicPr>
          <p:nvPr/>
        </p:nvPicPr>
        <p:blipFill rotWithShape="1">
          <a:blip r:embed="rId9"/>
          <a:srcRect l="7437" t="2656"/>
          <a:stretch/>
        </p:blipFill>
        <p:spPr>
          <a:xfrm>
            <a:off x="8807881" y="630655"/>
            <a:ext cx="2641303" cy="2188157"/>
          </a:xfrm>
          <a:prstGeom prst="rect">
            <a:avLst/>
          </a:prstGeom>
          <a:effectLst>
            <a:glow rad="139700">
              <a:schemeClr val="accent3">
                <a:satMod val="175000"/>
                <a:alpha val="40000"/>
              </a:schemeClr>
            </a:glow>
          </a:effectLst>
        </p:spPr>
      </p:pic>
      <p:cxnSp>
        <p:nvCxnSpPr>
          <p:cNvPr id="64" name="직선 연결선 51"/>
          <p:cNvCxnSpPr/>
          <p:nvPr/>
        </p:nvCxnSpPr>
        <p:spPr>
          <a:xfrm>
            <a:off x="2861260" y="1724733"/>
            <a:ext cx="1836000" cy="0"/>
          </a:xfrm>
          <a:prstGeom prst="line">
            <a:avLst/>
          </a:prstGeom>
          <a:ln w="76200">
            <a:solidFill>
              <a:srgbClr val="E8C193"/>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5" name="직선 연결선 51"/>
          <p:cNvCxnSpPr/>
          <p:nvPr/>
        </p:nvCxnSpPr>
        <p:spPr>
          <a:xfrm>
            <a:off x="6730006" y="1724733"/>
            <a:ext cx="1836000" cy="0"/>
          </a:xfrm>
          <a:prstGeom prst="line">
            <a:avLst/>
          </a:prstGeom>
          <a:ln w="76200">
            <a:solidFill>
              <a:srgbClr val="E8C193"/>
            </a:solidFill>
            <a:tailEnd type="stealth" w="lg" len="lg"/>
          </a:ln>
        </p:spPr>
        <p:style>
          <a:lnRef idx="1">
            <a:schemeClr val="accent1"/>
          </a:lnRef>
          <a:fillRef idx="0">
            <a:schemeClr val="accent1"/>
          </a:fillRef>
          <a:effectRef idx="0">
            <a:schemeClr val="accent1"/>
          </a:effectRef>
          <a:fontRef idx="minor">
            <a:schemeClr val="tx1"/>
          </a:fontRef>
        </p:style>
      </p:cxnSp>
      <p:sp>
        <p:nvSpPr>
          <p:cNvPr id="66" name="文字方塊 65"/>
          <p:cNvSpPr txBox="1"/>
          <p:nvPr/>
        </p:nvSpPr>
        <p:spPr>
          <a:xfrm>
            <a:off x="10054349" y="3124155"/>
            <a:ext cx="2019353" cy="1015663"/>
          </a:xfrm>
          <a:prstGeom prst="rect">
            <a:avLst/>
          </a:prstGeom>
          <a:noFill/>
        </p:spPr>
        <p:txBody>
          <a:bodyPr wrap="none" rtlCol="0">
            <a:spAutoFit/>
          </a:bodyPr>
          <a:lstStyle/>
          <a:p>
            <a:r>
              <a:rPr lang="en-US" altLang="zh-TW" sz="2000" b="1" dirty="0" smtClean="0">
                <a:solidFill>
                  <a:schemeClr val="bg1"/>
                </a:solidFill>
                <a:latin typeface="微軟正黑體" panose="020B0604030504040204" pitchFamily="34" charset="-120"/>
                <a:ea typeface="微軟正黑體" panose="020B0604030504040204" pitchFamily="34" charset="-120"/>
              </a:rPr>
              <a:t>Micro-needle </a:t>
            </a:r>
          </a:p>
          <a:p>
            <a:r>
              <a:rPr lang="en-US" altLang="zh-TW" sz="2000" b="1" dirty="0">
                <a:solidFill>
                  <a:schemeClr val="bg1"/>
                </a:solidFill>
                <a:latin typeface="微軟正黑體" panose="020B0604030504040204" pitchFamily="34" charset="-120"/>
                <a:ea typeface="微軟正黑體" panose="020B0604030504040204" pitchFamily="34" charset="-120"/>
              </a:rPr>
              <a:t>f</a:t>
            </a:r>
            <a:r>
              <a:rPr lang="en-US" altLang="zh-TW" sz="2000" b="1" dirty="0" smtClean="0">
                <a:solidFill>
                  <a:schemeClr val="bg1"/>
                </a:solidFill>
                <a:latin typeface="微軟正黑體" panose="020B0604030504040204" pitchFamily="34" charset="-120"/>
                <a:ea typeface="微軟正黑體" panose="020B0604030504040204" pitchFamily="34" charset="-120"/>
              </a:rPr>
              <a:t>abrication </a:t>
            </a:r>
          </a:p>
          <a:p>
            <a:r>
              <a:rPr lang="en-US" altLang="zh-TW" sz="2000" b="1" dirty="0" smtClean="0">
                <a:solidFill>
                  <a:schemeClr val="bg1"/>
                </a:solidFill>
                <a:latin typeface="微軟正黑體" panose="020B0604030504040204" pitchFamily="34" charset="-120"/>
                <a:ea typeface="微軟正黑體" panose="020B0604030504040204" pitchFamily="34" charset="-120"/>
              </a:rPr>
              <a:t>by 3-D printing</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cxnSp>
        <p:nvCxnSpPr>
          <p:cNvPr id="67" name="직선 연결선 51"/>
          <p:cNvCxnSpPr/>
          <p:nvPr/>
        </p:nvCxnSpPr>
        <p:spPr>
          <a:xfrm rot="5400000">
            <a:off x="9394006" y="3469784"/>
            <a:ext cx="1080000" cy="0"/>
          </a:xfrm>
          <a:prstGeom prst="line">
            <a:avLst/>
          </a:prstGeom>
          <a:ln w="76200">
            <a:solidFill>
              <a:srgbClr val="E8C193"/>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8" name="직선 연결선 51"/>
          <p:cNvCxnSpPr/>
          <p:nvPr/>
        </p:nvCxnSpPr>
        <p:spPr>
          <a:xfrm flipH="1">
            <a:off x="7125818" y="5064212"/>
            <a:ext cx="1620000" cy="0"/>
          </a:xfrm>
          <a:prstGeom prst="line">
            <a:avLst/>
          </a:prstGeom>
          <a:ln w="76200">
            <a:solidFill>
              <a:srgbClr val="E8C193"/>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69" name="群組 68"/>
          <p:cNvGrpSpPr/>
          <p:nvPr/>
        </p:nvGrpSpPr>
        <p:grpSpPr>
          <a:xfrm>
            <a:off x="4729464" y="3493487"/>
            <a:ext cx="2505513" cy="2430580"/>
            <a:chOff x="4756171" y="3413538"/>
            <a:chExt cx="2505513" cy="2430580"/>
          </a:xfrm>
        </p:grpSpPr>
        <p:pic>
          <p:nvPicPr>
            <p:cNvPr id="70" name="圖片 69"/>
            <p:cNvPicPr>
              <a:picLocks noChangeAspect="1"/>
            </p:cNvPicPr>
            <p:nvPr/>
          </p:nvPicPr>
          <p:blipFill rotWithShape="1">
            <a:blip r:embed="rId10">
              <a:extLst>
                <a:ext uri="{28A0092B-C50C-407E-A947-70E740481C1C}">
                  <a14:useLocalDpi xmlns:a14="http://schemas.microsoft.com/office/drawing/2010/main" val="0"/>
                </a:ext>
              </a:extLst>
            </a:blip>
            <a:srcRect l="44748" t="2179" r="950" b="77000"/>
            <a:stretch/>
          </p:blipFill>
          <p:spPr>
            <a:xfrm>
              <a:off x="4756171" y="4459233"/>
              <a:ext cx="2177964" cy="1384885"/>
            </a:xfrm>
            <a:prstGeom prst="rect">
              <a:avLst/>
            </a:prstGeom>
            <a:effectLst>
              <a:glow rad="139700">
                <a:schemeClr val="accent3">
                  <a:satMod val="175000"/>
                  <a:alpha val="40000"/>
                </a:schemeClr>
              </a:glow>
            </a:effectLst>
          </p:spPr>
        </p:pic>
        <p:pic>
          <p:nvPicPr>
            <p:cNvPr id="71" name="圖片 70"/>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rot="21224656">
              <a:off x="4877165" y="3413538"/>
              <a:ext cx="2384519" cy="2004682"/>
            </a:xfrm>
            <a:prstGeom prst="rect">
              <a:avLst/>
            </a:prstGeom>
            <a:effectLst>
              <a:glow rad="139700">
                <a:schemeClr val="accent3">
                  <a:satMod val="175000"/>
                  <a:alpha val="40000"/>
                </a:schemeClr>
              </a:glow>
            </a:effectLst>
          </p:spPr>
        </p:pic>
      </p:grpSp>
      <p:cxnSp>
        <p:nvCxnSpPr>
          <p:cNvPr id="72" name="직선 연결선 51"/>
          <p:cNvCxnSpPr/>
          <p:nvPr/>
        </p:nvCxnSpPr>
        <p:spPr>
          <a:xfrm flipH="1">
            <a:off x="2832972" y="5064212"/>
            <a:ext cx="1620000" cy="0"/>
          </a:xfrm>
          <a:prstGeom prst="line">
            <a:avLst/>
          </a:prstGeom>
          <a:ln w="76200">
            <a:solidFill>
              <a:srgbClr val="E8C193"/>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892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1253</Words>
  <Application>Microsoft Office PowerPoint</Application>
  <PresentationFormat>Širokoúhlá obrazovka</PresentationFormat>
  <Paragraphs>133</Paragraphs>
  <Slides>17</Slides>
  <Notes>13</Notes>
  <HiddenSlides>0</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1</vt:i4>
      </vt:variant>
      <vt:variant>
        <vt:lpstr>Nadpisy snímků</vt:lpstr>
      </vt:variant>
      <vt:variant>
        <vt:i4>17</vt:i4>
      </vt:variant>
    </vt:vector>
  </HeadingPairs>
  <TitlesOfParts>
    <vt:vector size="29" baseType="lpstr">
      <vt:lpstr>標楷體</vt:lpstr>
      <vt:lpstr>맑은 고딕</vt:lpstr>
      <vt:lpstr>微軟正黑體</vt:lpstr>
      <vt:lpstr>ＭＳ Ｐゴシック</vt:lpstr>
      <vt:lpstr>新細明體</vt:lpstr>
      <vt:lpstr>Arial</vt:lpstr>
      <vt:lpstr>Calibri</vt:lpstr>
      <vt:lpstr>Century Gothic</vt:lpstr>
      <vt:lpstr>Helvetica</vt:lpstr>
      <vt:lpstr>Times New Roman</vt:lpstr>
      <vt:lpstr>1_Office 테마</vt:lpstr>
      <vt:lpstr>CS ChemDraw Drawing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조땡</dc:creator>
  <cp:lastModifiedBy>Marie LEFLEROVÁ</cp:lastModifiedBy>
  <cp:revision>193</cp:revision>
  <dcterms:created xsi:type="dcterms:W3CDTF">2020-02-05T05:32:01Z</dcterms:created>
  <dcterms:modified xsi:type="dcterms:W3CDTF">2020-11-23T10:28:15Z</dcterms:modified>
</cp:coreProperties>
</file>